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  <p:sldMasterId id="2147483648" r:id="rId5"/>
    <p:sldMasterId id="2147483669" r:id="rId6"/>
    <p:sldMasterId id="2147483653" r:id="rId7"/>
  </p:sldMasterIdLst>
  <p:notesMasterIdLst>
    <p:notesMasterId r:id="rId39"/>
  </p:notesMasterIdLst>
  <p:sldIdLst>
    <p:sldId id="260" r:id="rId8"/>
    <p:sldId id="293" r:id="rId9"/>
    <p:sldId id="26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140515-850C-A476-A26C-67933BE8F12E}" name="Louisa M. Searle" initials="LS" userId="S::louisa@firstgive.co.uk::bf6f98f5-3495-41a2-b727-5ac5f5eaff76" providerId="AD"/>
  <p188:author id="{73E7E73C-98B3-40F4-FCD2-77ED4DAFCBE6}" name="Sophie Willowes" initials="SW" userId="S::sophiew@firstgive.co.uk::3f4479c9-d5e6-4584-95de-dd8cd0c5168c" providerId="AD"/>
  <p188:author id="{D994BFFF-0E82-DF55-CD42-15CDC5EC5374}" name="Isaac Jones" initials="IJ" userId="S::Isaac@firstgive.co.uk::063ea86c-d924-4530-99f6-a184173195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C58"/>
    <a:srgbClr val="2BB9CD"/>
    <a:srgbClr val="522674"/>
    <a:srgbClr val="FFFFFF"/>
    <a:srgbClr val="FACCBE"/>
    <a:srgbClr val="CAEDF3"/>
    <a:srgbClr val="EBE6F3"/>
    <a:srgbClr val="E4BAAD"/>
    <a:srgbClr val="DECCE4"/>
    <a:srgbClr val="673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617D71-4A68-4917-9107-AAC506B1106F}" v="2" dt="2025-09-17T16:11:00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9EB67-E704-4B0E-942A-19163F88083A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C54CC-7950-4FAA-85DE-5343F4130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014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This resource has been created to inspire social action ideas for your learners in lesson 4.</a:t>
            </a:r>
          </a:p>
          <a:p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There are two matrices: (1) and (2)</a:t>
            </a:r>
          </a:p>
          <a:p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You may want to ask half your colleagues in the delivery team to use matrix 1 and the other half to use matrix 2 to ensure different ideas are sparked across the year group. Alternatively your students in each class could look at matrix 1 and 2 and divide ideas up between them as a class.</a:t>
            </a:r>
          </a:p>
          <a:p>
            <a:endParaRPr lang="en-GB" b="1">
              <a:ea typeface="Calibri"/>
              <a:cs typeface="Calibri"/>
            </a:endParaRPr>
          </a:p>
          <a:p>
            <a:r>
              <a:rPr lang="en-GB" b="1">
                <a:ea typeface="Calibri"/>
                <a:cs typeface="Calibri"/>
              </a:rPr>
              <a:t>Instructions for use</a:t>
            </a:r>
          </a:p>
          <a:p>
            <a:r>
              <a:rPr lang="en-GB">
                <a:ea typeface="Calibri"/>
                <a:cs typeface="Calibri"/>
              </a:rPr>
              <a:t>Start with the Idea formulation slide 2.</a:t>
            </a:r>
          </a:p>
          <a:p>
            <a:r>
              <a:rPr lang="en-GB">
                <a:ea typeface="Calibri"/>
                <a:cs typeface="Calibri"/>
              </a:rPr>
              <a:t>For Matrix 1- Move to slide 3 and ask your students to select the social issue they've chosen as a class. This is hyperlinked and will take you to a social action idea that gives ideas and identifies impact.</a:t>
            </a:r>
          </a:p>
          <a:p>
            <a:r>
              <a:rPr lang="en-GB">
                <a:ea typeface="Calibri"/>
                <a:cs typeface="Calibri"/>
              </a:rPr>
              <a:t>For Matrix 2- Move to slide 4. The same instructions follow as for Matrix 1.</a:t>
            </a:r>
          </a:p>
          <a:p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At the bottom left of each slide you will see a FINAL THOUGHTS or RETURN button. These are hyperlinked so click on FINAL THOUGHTS to go to the Final Thoughts slide 31 or RETURN to go back to slide 1 to select another matrix.</a:t>
            </a: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C54CC-7950-4FAA-85DE-5343F4130EF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1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21457-5118-4CA8-B840-D819D626A3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800" y="1435100"/>
            <a:ext cx="7861300" cy="368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4000">
                <a:solidFill>
                  <a:srgbClr val="F47C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sz="3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Main presentation title</a:t>
            </a:r>
          </a:p>
          <a:p>
            <a:pPr lvl="1"/>
            <a:r>
              <a:rPr lang="en-US"/>
              <a:t>Presentation subtitle</a:t>
            </a:r>
          </a:p>
          <a:p>
            <a:pPr lvl="1"/>
            <a:endParaRPr lang="en-US"/>
          </a:p>
          <a:p>
            <a:pPr lvl="2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9468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522AA5-4812-2AEF-06CE-24927C7E3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9883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522AA5-4812-2AEF-06CE-24927C7E3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F540C3-E098-14DC-58DB-A383FFE474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584870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24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7F660-5559-44A2-5333-87A39293AF84}"/>
              </a:ext>
            </a:extLst>
          </p:cNvPr>
          <p:cNvSpPr/>
          <p:nvPr/>
        </p:nvSpPr>
        <p:spPr>
          <a:xfrm>
            <a:off x="740529" y="804558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5A0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4551F8-D1F7-906E-4B1A-5A90628A4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517" y="957381"/>
            <a:ext cx="586021" cy="5670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F6CA6A-C5C0-9E4D-4F89-3FE88958153A}"/>
              </a:ext>
            </a:extLst>
          </p:cNvPr>
          <p:cNvSpPr/>
          <p:nvPr/>
        </p:nvSpPr>
        <p:spPr>
          <a:xfrm>
            <a:off x="4320353" y="804558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28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5C409-0541-ECC7-D369-4A5CDFE6EF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5132" y="2249584"/>
            <a:ext cx="586021" cy="5670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F049EE-CDF1-5FD0-D303-4172A5A9EC40}"/>
              </a:ext>
            </a:extLst>
          </p:cNvPr>
          <p:cNvSpPr/>
          <p:nvPr/>
        </p:nvSpPr>
        <p:spPr>
          <a:xfrm>
            <a:off x="7900177" y="795063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F07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FB0FC7DF-F443-C170-B7F2-B0D4CDE120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621" y="495292"/>
            <a:ext cx="561199" cy="599689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199FFE-E333-2FC3-00E8-3D39C9FDF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1581" y="609125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DECCE4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57B8C18-41DE-42B8-5C39-37BBE37D41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2410" y="1485012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505E7AEA-0A09-4453-D657-0DA5FDA114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6743" y="1485011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71E37516-763A-AB04-8A11-9F22D0CDC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1406" y="597812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CAEDF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27E9989-B4DB-FFBF-953D-F565446BEF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1229" y="521772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FACCBE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0AF65608-E103-7E6B-B4F9-B3E5360884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6566" y="1485011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5AE562-8774-6C4B-7E8E-769805CE43DB}"/>
              </a:ext>
            </a:extLst>
          </p:cNvPr>
          <p:cNvSpPr/>
          <p:nvPr userDrawn="1"/>
        </p:nvSpPr>
        <p:spPr>
          <a:xfrm>
            <a:off x="4329557" y="3217770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5A0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39F1EB8-29BD-7145-AB2C-8CE1AD63B3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6545" y="3370593"/>
            <a:ext cx="586021" cy="567056"/>
          </a:xfrm>
          <a:prstGeom prst="rect">
            <a:avLst/>
          </a:prstGeom>
        </p:spPr>
      </p:pic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38AB6D0F-34C7-3C0C-F6BA-B2FE816D14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0609" y="3022337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DECCE4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BB6A305B-B1D4-3985-B600-7AAAC0CA3A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1438" y="3898224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725E49A-EBD3-D985-BA8B-CB2B4F5FF6AE}"/>
              </a:ext>
            </a:extLst>
          </p:cNvPr>
          <p:cNvSpPr/>
          <p:nvPr userDrawn="1"/>
        </p:nvSpPr>
        <p:spPr>
          <a:xfrm>
            <a:off x="7943118" y="3229083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28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9DF07E2-96E0-F85D-9033-4021B5E6E4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7897" y="4674109"/>
            <a:ext cx="586021" cy="567056"/>
          </a:xfrm>
          <a:prstGeom prst="rect">
            <a:avLst/>
          </a:prstGeom>
        </p:spPr>
      </p:pic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EA9DADAF-1A22-B594-B01B-7815A893D3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69508" y="3909536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F6DA23E4-CCB4-5182-0705-3FBB93A2F5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44171" y="3022337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CAEDF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7E3E656-39A3-D54A-6657-CD28F6E1848E}"/>
              </a:ext>
            </a:extLst>
          </p:cNvPr>
          <p:cNvSpPr/>
          <p:nvPr userDrawn="1"/>
        </p:nvSpPr>
        <p:spPr>
          <a:xfrm>
            <a:off x="710612" y="3227500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F07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5FC465C7-74C4-3C0A-431D-F93BD41196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56" y="2927729"/>
            <a:ext cx="561199" cy="599689"/>
          </a:xfrm>
          <a:prstGeom prst="rect">
            <a:avLst/>
          </a:prstGeom>
        </p:spPr>
      </p:pic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B06E9ADC-9D3F-6801-786B-1492865D26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11664" y="2954209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FACCBE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A8E7CA68-A493-7DD3-91DC-7B92C4BE2A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37001" y="3917448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31CBF19-A3A7-FDB5-60A0-E44C2C3033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15353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715E1F0F-705C-C06D-FA8B-3A5CCF6B44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82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1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21457-5118-4CA8-B840-D819D626A3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800" y="1435100"/>
            <a:ext cx="7861300" cy="368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4000">
                <a:solidFill>
                  <a:srgbClr val="F47C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sz="3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Main presentation title</a:t>
            </a:r>
          </a:p>
          <a:p>
            <a:pPr lvl="1"/>
            <a:r>
              <a:rPr lang="en-US"/>
              <a:t>Presentation subtitle</a:t>
            </a:r>
          </a:p>
          <a:p>
            <a:pPr lvl="1"/>
            <a:endParaRPr lang="en-US"/>
          </a:p>
          <a:p>
            <a:pPr lvl="2"/>
            <a:r>
              <a:rPr lang="en-US"/>
              <a:t>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4FCF9C-8127-6B75-383D-CAD4C063D0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3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2FF8AA-F5D9-4CFD-9114-CE3BAE537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5036" y="857060"/>
            <a:ext cx="4201923" cy="19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B5365E-22C6-4C6C-9D41-3886DF6AF2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63040" y="290751"/>
            <a:ext cx="4534097" cy="1914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58CFBB-2D86-43E7-8CC0-915F3FD486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9453" y="3173836"/>
            <a:ext cx="4196673" cy="2115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6C2B2-F1CF-4A7C-8CB4-9832B2280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509"/>
          <a:stretch/>
        </p:blipFill>
        <p:spPr>
          <a:xfrm>
            <a:off x="7205041" y="2726970"/>
            <a:ext cx="4138508" cy="195137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C7D4ED4-E2D0-42BC-B8C0-009EC2E3F5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6116" y="1663654"/>
            <a:ext cx="3179762" cy="817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levels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4F5C52B-A647-445C-A71B-33AA432656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0450" y="796154"/>
            <a:ext cx="3235325" cy="903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F47C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22DFBEB-D261-4889-9BA1-04A32BF0F6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5009" y="4140745"/>
            <a:ext cx="3438525" cy="8262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1CBD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0BA2B3-179E-4B7B-A361-949BA6AF5D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5864" y="3113451"/>
            <a:ext cx="3235325" cy="822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A98C0-0071-75EE-2A30-8461D59906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3958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A3746B8-0FEC-4D4B-9FD4-696213D8B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2"/>
          <a:stretch/>
        </p:blipFill>
        <p:spPr>
          <a:xfrm>
            <a:off x="0" y="0"/>
            <a:ext cx="12192000" cy="584058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E96BD3-746C-44D4-A4E8-6B7CD34F6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947" y="785004"/>
            <a:ext cx="8315863" cy="4114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3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023C21-E2D2-92B2-E373-53B4D302BF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4139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A3746B8-0FEC-4D4B-9FD4-696213D8B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2"/>
          <a:stretch/>
        </p:blipFill>
        <p:spPr>
          <a:xfrm>
            <a:off x="0" y="0"/>
            <a:ext cx="12192000" cy="584058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E96BD3-746C-44D4-A4E8-6B7CD34F6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948" y="785004"/>
            <a:ext cx="7069805" cy="4114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3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023C21-E2D2-92B2-E373-53B4D302BF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5E440-96C1-638D-A3A6-6410814FD98F}"/>
              </a:ext>
            </a:extLst>
          </p:cNvPr>
          <p:cNvGrpSpPr/>
          <p:nvPr userDrawn="1"/>
        </p:nvGrpSpPr>
        <p:grpSpPr>
          <a:xfrm>
            <a:off x="7792409" y="1802921"/>
            <a:ext cx="4431490" cy="4044985"/>
            <a:chOff x="7792409" y="1802921"/>
            <a:chExt cx="4431490" cy="4044985"/>
          </a:xfrm>
        </p:grpSpPr>
        <p:pic>
          <p:nvPicPr>
            <p:cNvPr id="4" name="Picture 3" descr="A person speaking into a microphone&#10;&#10;Description automatically generated with medium confidence">
              <a:extLst>
                <a:ext uri="{FF2B5EF4-FFF2-40B4-BE49-F238E27FC236}">
                  <a16:creationId xmlns:a16="http://schemas.microsoft.com/office/drawing/2014/main" id="{73CE3A4F-627D-17E5-ACB3-9CDEC7B48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47"/>
            <a:stretch/>
          </p:blipFill>
          <p:spPr>
            <a:xfrm>
              <a:off x="7792409" y="2190827"/>
              <a:ext cx="3648702" cy="365707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7ACCD4-34A5-FA83-07B1-0E2F7FE51A2A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270332" y="1802921"/>
              <a:ext cx="1953567" cy="1206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5132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A3746B8-0FEC-4D4B-9FD4-696213D8B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2"/>
          <a:stretch/>
        </p:blipFill>
        <p:spPr>
          <a:xfrm>
            <a:off x="0" y="0"/>
            <a:ext cx="12192000" cy="584058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E96BD3-746C-44D4-A4E8-6B7CD34F6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948" y="785004"/>
            <a:ext cx="7818835" cy="4114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3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023C21-E2D2-92B2-E373-53B4D302BF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57D842-1B5C-18F8-D870-F3B22AEEA81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70332" y="1802921"/>
            <a:ext cx="1953567" cy="1206093"/>
          </a:xfrm>
          <a:prstGeom prst="rect">
            <a:avLst/>
          </a:prstGeom>
        </p:spPr>
      </p:pic>
      <p:pic>
        <p:nvPicPr>
          <p:cNvPr id="11" name="Picture 10" descr="A group of people talking&#10;&#10;Description automatically generated with low confidence">
            <a:extLst>
              <a:ext uri="{FF2B5EF4-FFF2-40B4-BE49-F238E27FC236}">
                <a16:creationId xmlns:a16="http://schemas.microsoft.com/office/drawing/2014/main" id="{CF34049A-1B9A-16F1-7588-FF27EB1D7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2"/>
          <a:stretch/>
        </p:blipFill>
        <p:spPr>
          <a:xfrm>
            <a:off x="8665535" y="3082676"/>
            <a:ext cx="2775577" cy="277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CB550F-46EC-46CF-82E4-F3C976E10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3"/>
          <a:stretch/>
        </p:blipFill>
        <p:spPr>
          <a:xfrm>
            <a:off x="0" y="-673"/>
            <a:ext cx="12190808" cy="582826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B364FD-4797-4E31-B0C9-35D9F9BA4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8189" y="750498"/>
            <a:ext cx="8031191" cy="4494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3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3CF7856-D9E6-F0D0-296C-62EE6FDAB2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1173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CB550F-46EC-46CF-82E4-F3C976E10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3"/>
          <a:stretch/>
        </p:blipFill>
        <p:spPr>
          <a:xfrm>
            <a:off x="0" y="-673"/>
            <a:ext cx="12190808" cy="582826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B364FD-4797-4E31-B0C9-35D9F9BA4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8189" y="750498"/>
            <a:ext cx="8031191" cy="4494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3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3CF7856-D9E6-F0D0-296C-62EE6FDAB2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EF9FEC3-28C9-564D-C650-0D317B518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7"/>
          <a:stretch/>
        </p:blipFill>
        <p:spPr>
          <a:xfrm>
            <a:off x="9268921" y="3049"/>
            <a:ext cx="2735238" cy="27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3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B364FD-4797-4E31-B0C9-35D9F9BA4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8189" y="750498"/>
            <a:ext cx="8031191" cy="4494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2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8A5D69E-4BD1-A98E-DE1A-4D76EEE60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7308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2B873EF-1EE1-45F9-AD37-8A47A7D02A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64AF89-A2EE-4A9B-834D-6C8669D42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6"/>
            <a:ext cx="12192000" cy="10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0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2" r:id="rId3"/>
    <p:sldLayoutId id="2147483683" r:id="rId4"/>
    <p:sldLayoutId id="2147483652" r:id="rId5"/>
    <p:sldLayoutId id="2147483681" r:id="rId6"/>
    <p:sldLayoutId id="2147483678" r:id="rId7"/>
    <p:sldLayoutId id="2147483651" r:id="rId8"/>
    <p:sldLayoutId id="2147483679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0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CB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947D678-D60B-4507-9DFD-D68D3ECF8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7312A9-890A-43DA-8FF1-E78CB2EA08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024"/>
            <a:ext cx="12192000" cy="1010624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7613D7ED-C22B-48CB-BDAF-2AB9ECED9B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" y="5861024"/>
            <a:ext cx="12192000" cy="10106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BF3B07-1236-40EE-B665-A803C3410F8B}"/>
              </a:ext>
            </a:extLst>
          </p:cNvPr>
          <p:cNvSpPr txBox="1"/>
          <p:nvPr userDrawn="1"/>
        </p:nvSpPr>
        <p:spPr>
          <a:xfrm>
            <a:off x="1132944" y="1637851"/>
            <a:ext cx="6919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610C53-E4B3-4CD8-8336-75EFEE2991FB}"/>
              </a:ext>
            </a:extLst>
          </p:cNvPr>
          <p:cNvSpPr txBox="1"/>
          <p:nvPr userDrawn="1"/>
        </p:nvSpPr>
        <p:spPr>
          <a:xfrm>
            <a:off x="1132944" y="3859743"/>
            <a:ext cx="5088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journey with us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C2B072-E884-44E1-A79B-FC0956D078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61858" y="4477936"/>
            <a:ext cx="4597788" cy="441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35B8D1-807C-4DE0-BBEC-93338E1C3D1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85922" y="4983754"/>
            <a:ext cx="4597788" cy="449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89C583-BAAA-4899-A2BC-92C07A7A0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21364" b="1082"/>
          <a:stretch/>
        </p:blipFill>
        <p:spPr>
          <a:xfrm>
            <a:off x="450760" y="5838751"/>
            <a:ext cx="873188" cy="10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3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slide" Target="slide8.xml"/><Relationship Id="rId17" Type="http://schemas.openxmlformats.org/officeDocument/2006/relationships/slide" Target="slide1.xml"/><Relationship Id="rId2" Type="http://schemas.openxmlformats.org/officeDocument/2006/relationships/slide" Target="slide2.xml"/><Relationship Id="rId16" Type="http://schemas.openxmlformats.org/officeDocument/2006/relationships/slide" Target="slide3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6.xml"/><Relationship Id="rId11" Type="http://schemas.openxmlformats.org/officeDocument/2006/relationships/slide" Target="slide7.xml"/><Relationship Id="rId5" Type="http://schemas.openxmlformats.org/officeDocument/2006/relationships/slide" Target="slide11.xml"/><Relationship Id="rId15" Type="http://schemas.openxmlformats.org/officeDocument/2006/relationships/slide" Target="slide17.xml"/><Relationship Id="rId10" Type="http://schemas.openxmlformats.org/officeDocument/2006/relationships/slide" Target="slide15.xml"/><Relationship Id="rId4" Type="http://schemas.openxmlformats.org/officeDocument/2006/relationships/slide" Target="slide10.xml"/><Relationship Id="rId9" Type="http://schemas.openxmlformats.org/officeDocument/2006/relationships/slide" Target="slide12.xml"/><Relationship Id="rId1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4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27.xml"/><Relationship Id="rId3" Type="http://schemas.openxmlformats.org/officeDocument/2006/relationships/slide" Target="slide23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1.xml"/><Relationship Id="rId2" Type="http://schemas.openxmlformats.org/officeDocument/2006/relationships/slide" Target="slide18.xml"/><Relationship Id="rId16" Type="http://schemas.openxmlformats.org/officeDocument/2006/relationships/slide" Target="slide3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9.xml"/><Relationship Id="rId11" Type="http://schemas.openxmlformats.org/officeDocument/2006/relationships/slide" Target="slide21.xml"/><Relationship Id="rId5" Type="http://schemas.openxmlformats.org/officeDocument/2006/relationships/slide" Target="slide29.xml"/><Relationship Id="rId15" Type="http://schemas.openxmlformats.org/officeDocument/2006/relationships/slide" Target="slide2.xml"/><Relationship Id="rId10" Type="http://schemas.openxmlformats.org/officeDocument/2006/relationships/slide" Target="slide20.xml"/><Relationship Id="rId4" Type="http://schemas.openxmlformats.org/officeDocument/2006/relationships/slide" Target="slide24.xml"/><Relationship Id="rId9" Type="http://schemas.openxmlformats.org/officeDocument/2006/relationships/slide" Target="slide28.xml"/><Relationship Id="rId14" Type="http://schemas.openxmlformats.org/officeDocument/2006/relationships/slide" Target="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1">
            <a:extLst>
              <a:ext uri="{FF2B5EF4-FFF2-40B4-BE49-F238E27FC236}">
                <a16:creationId xmlns:a16="http://schemas.microsoft.com/office/drawing/2014/main" id="{D9EE8754-AB98-F2A2-5242-46BE5A0933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5CED5-A968-9206-2DDE-E1FBDF94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8DC7E-E6AB-7111-E8A7-BBA6EB3E7AC8}"/>
              </a:ext>
            </a:extLst>
          </p:cNvPr>
          <p:cNvSpPr txBox="1"/>
          <p:nvPr/>
        </p:nvSpPr>
        <p:spPr>
          <a:xfrm>
            <a:off x="2688772" y="833153"/>
            <a:ext cx="6808809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6000" b="1">
                <a:solidFill>
                  <a:schemeClr val="bg1"/>
                </a:solidFill>
                <a:latin typeface="Arial"/>
                <a:cs typeface="Arial"/>
              </a:rPr>
              <a:t>Choose Your Own Social Action Guide 2025/26</a:t>
            </a:r>
            <a:endParaRPr lang="en-GB" sz="6000" b="1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0D8554-3137-8B55-9703-E715077D6CAB}"/>
              </a:ext>
            </a:extLst>
          </p:cNvPr>
          <p:cNvSpPr/>
          <p:nvPr/>
        </p:nvSpPr>
        <p:spPr>
          <a:xfrm>
            <a:off x="2391035" y="4098750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Action Matrix (1)</a:t>
            </a:r>
            <a:endParaRPr lang="en-US" sz="2000">
              <a:solidFill>
                <a:schemeClr val="bg1"/>
              </a:solidFill>
              <a:latin typeface="Arial"/>
              <a:cs typeface="Arial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E90CEA-4E3B-149D-1990-E5DE29804821}"/>
              </a:ext>
            </a:extLst>
          </p:cNvPr>
          <p:cNvSpPr/>
          <p:nvPr/>
        </p:nvSpPr>
        <p:spPr>
          <a:xfrm>
            <a:off x="6734435" y="4098750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Action Matrix (2)</a:t>
            </a:r>
            <a:endParaRPr lang="en-US" sz="2000">
              <a:solidFill>
                <a:schemeClr val="bg1"/>
              </a:solidFill>
              <a:latin typeface="Arial"/>
              <a:cs typeface="Arial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07844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FD08DE-B970-AAE1-D0DC-4D05C0B88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Gender Based Violence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E7CDC1-ADF2-EF07-FFFD-84B005E23812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514A46-102E-FD43-A2BC-0EBEBB76327A}"/>
              </a:ext>
            </a:extLst>
          </p:cNvPr>
          <p:cNvSpPr/>
          <p:nvPr/>
        </p:nvSpPr>
        <p:spPr>
          <a:xfrm>
            <a:off x="167666" y="321905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E5ED5-62AE-1F65-D074-4A9114430D35}"/>
              </a:ext>
            </a:extLst>
          </p:cNvPr>
          <p:cNvSpPr txBox="1"/>
          <p:nvPr/>
        </p:nvSpPr>
        <p:spPr>
          <a:xfrm>
            <a:off x="208766" y="924968"/>
            <a:ext cx="841331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a Women's Tea Party event to honour and celebrate the achievements, stories, and contributions of women and girls within the school community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Invite students, staff, families, and local role models to come together over tea, treats, and conversation in a warm and supportive setting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EBB554-0217-6AFB-82F8-54A91785969E}"/>
              </a:ext>
            </a:extLst>
          </p:cNvPr>
          <p:cNvSpPr txBox="1"/>
          <p:nvPr/>
        </p:nvSpPr>
        <p:spPr>
          <a:xfrm>
            <a:off x="208765" y="3982492"/>
            <a:ext cx="8413315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Empowers, connects, and supports real change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Encourages women to share their fears and worries in a 'safe' and 'supportive' space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Raise funds for gender-based violence charities through donations, ticket sales, or bake sales</a:t>
            </a:r>
          </a:p>
        </p:txBody>
      </p:sp>
      <p:pic>
        <p:nvPicPr>
          <p:cNvPr id="13" name="Picture 12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D4BC7024-7825-CA6B-ADC8-EAAA4BF3C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756" y="967189"/>
            <a:ext cx="2743200" cy="205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341037-C56A-F2C9-C49D-97A477CCADF0}"/>
              </a:ext>
            </a:extLst>
          </p:cNvPr>
          <p:cNvSpPr txBox="1"/>
          <p:nvPr/>
        </p:nvSpPr>
        <p:spPr>
          <a:xfrm>
            <a:off x="9298244" y="3817287"/>
            <a:ext cx="241404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Why not invite a representative from the charity along so they can give a speech to the attendees?</a:t>
            </a:r>
          </a:p>
        </p:txBody>
      </p:sp>
      <p:pic>
        <p:nvPicPr>
          <p:cNvPr id="12" name="Picture 11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2BA0886A-CDB1-A524-6B58-0CE173870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32183" y="3738497"/>
            <a:ext cx="532355" cy="490603"/>
          </a:xfrm>
          <a:prstGeom prst="rect">
            <a:avLst/>
          </a:prstGeom>
        </p:spPr>
      </p:pic>
      <p:pic>
        <p:nvPicPr>
          <p:cNvPr id="16" name="Picture 15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BFB7B35E-56E3-09C2-BC02-D5555493D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96350" y="3276600"/>
            <a:ext cx="800100" cy="7715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30A07E-EF31-DCD7-363D-FAD856522857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992916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AC0912-6A9D-02AC-E4F2-B83CBB7C5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Health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1A32B1-F896-D349-86EC-ACF8D6B80532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80C0B2-9DB5-7095-082A-7C264BC91799}"/>
              </a:ext>
            </a:extLst>
          </p:cNvPr>
          <p:cNvSpPr/>
          <p:nvPr/>
        </p:nvSpPr>
        <p:spPr>
          <a:xfrm>
            <a:off x="167666" y="354290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603FD-9293-0582-C054-4FC81F68CE51}"/>
              </a:ext>
            </a:extLst>
          </p:cNvPr>
          <p:cNvSpPr txBox="1"/>
          <p:nvPr/>
        </p:nvSpPr>
        <p:spPr>
          <a:xfrm>
            <a:off x="170666" y="924968"/>
            <a:ext cx="7098865" cy="2500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an official 'Blood Donation Day' in partnership with a local blood donation service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Invite eligible staff, and community members to take part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Sell awareness ribbons or badges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 "sponsor a pint" campaign where participants gather pledges for their donation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51006-0F92-1FC6-E39B-7596EC6A7CD9}"/>
              </a:ext>
            </a:extLst>
          </p:cNvPr>
          <p:cNvSpPr txBox="1"/>
          <p:nvPr/>
        </p:nvSpPr>
        <p:spPr>
          <a:xfrm>
            <a:off x="170665" y="4296817"/>
            <a:ext cx="690836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Inspires action, compassion, and community spirit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Supports the NHS with vital blood supplies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Raises awareness about the importance of regular blood donation in saving lives</a:t>
            </a:r>
          </a:p>
        </p:txBody>
      </p:sp>
      <p:pic>
        <p:nvPicPr>
          <p:cNvPr id="13" name="Picture 12" descr="Home - NHS Blood Donation">
            <a:extLst>
              <a:ext uri="{FF2B5EF4-FFF2-40B4-BE49-F238E27FC236}">
                <a16:creationId xmlns:a16="http://schemas.microsoft.com/office/drawing/2014/main" id="{4150636F-4D1F-23C5-1C14-C4D17E01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809" y="924343"/>
            <a:ext cx="3139857" cy="16698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3E88E8-BF94-A5B1-2DE5-87A6817ACD47}"/>
              </a:ext>
            </a:extLst>
          </p:cNvPr>
          <p:cNvSpPr txBox="1"/>
          <p:nvPr/>
        </p:nvSpPr>
        <p:spPr>
          <a:xfrm>
            <a:off x="8562290" y="4076811"/>
            <a:ext cx="327204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522674"/>
                </a:solidFill>
                <a:latin typeface="Arial"/>
                <a:cs typeface="Segoe UI"/>
              </a:rPr>
              <a:t>Remember to check the eligibility criteria to donate blood on the NHS website!</a:t>
            </a:r>
            <a:endParaRPr lang="en-US" sz="2000" b="1">
              <a:solidFill>
                <a:srgbClr val="522674"/>
              </a:solidFill>
              <a:latin typeface="Arial"/>
              <a:ea typeface="Calibri"/>
              <a:cs typeface="Segoe UI"/>
            </a:endParaRPr>
          </a:p>
        </p:txBody>
      </p:sp>
      <p:pic>
        <p:nvPicPr>
          <p:cNvPr id="21" name="Picture 20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B79BE1D6-60D5-FBED-238A-023976EBE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32108" y="3833747"/>
            <a:ext cx="532355" cy="490603"/>
          </a:xfrm>
          <a:prstGeom prst="rect">
            <a:avLst/>
          </a:prstGeom>
        </p:spPr>
      </p:pic>
      <p:pic>
        <p:nvPicPr>
          <p:cNvPr id="23" name="Picture 22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A159285D-5408-12C0-8817-68E2585E2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67725" y="3314700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3AF389-B238-7AFB-1C17-4ECF0085B9FC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810623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D0C892-01C5-48A1-F34F-685FCCC468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Housing and Homelessness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DFA7D7-0383-BB10-2A90-A2E81B6FAD49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EB5877-48CA-6FD6-EF1D-8B1F05AA9999}"/>
              </a:ext>
            </a:extLst>
          </p:cNvPr>
          <p:cNvSpPr/>
          <p:nvPr/>
        </p:nvSpPr>
        <p:spPr>
          <a:xfrm>
            <a:off x="167666" y="365720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33ED90-B30B-C09B-8010-1A5F73FB4D56}"/>
              </a:ext>
            </a:extLst>
          </p:cNvPr>
          <p:cNvSpPr txBox="1"/>
          <p:nvPr/>
        </p:nvSpPr>
        <p:spPr>
          <a:xfrm>
            <a:off x="170666" y="924968"/>
            <a:ext cx="7546540" cy="2500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the creation and delivery of care packages for local homeless shelters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Each package can include essential toiletries, warm winter items like socks, hats, and gloves, as well as non-perishable food 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 "sponsor-a-package" donation drive where individuals can cover the cost of one full care pack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7B7AB1-62FA-6929-7FA8-685A2905472D}"/>
              </a:ext>
            </a:extLst>
          </p:cNvPr>
          <p:cNvSpPr txBox="1"/>
          <p:nvPr/>
        </p:nvSpPr>
        <p:spPr>
          <a:xfrm>
            <a:off x="170665" y="4496842"/>
            <a:ext cx="777514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simple act of kindness that brings warmth, support, and solidarity to those facing housing insecurity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Offering comfort and dignity to those in need</a:t>
            </a:r>
          </a:p>
        </p:txBody>
      </p:sp>
      <p:pic>
        <p:nvPicPr>
          <p:cNvPr id="13" name="Picture 12" descr="A table with a variety of items&#10;&#10;AI-generated content may be incorrect.">
            <a:extLst>
              <a:ext uri="{FF2B5EF4-FFF2-40B4-BE49-F238E27FC236}">
                <a16:creationId xmlns:a16="http://schemas.microsoft.com/office/drawing/2014/main" id="{B109BE03-5E30-FF99-A683-7C11DD00D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079" y="618799"/>
            <a:ext cx="3037431" cy="1921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86254A-7E5A-AF27-4FE2-502731DD16F6}"/>
              </a:ext>
            </a:extLst>
          </p:cNvPr>
          <p:cNvSpPr txBox="1"/>
          <p:nvPr/>
        </p:nvSpPr>
        <p:spPr>
          <a:xfrm>
            <a:off x="8562290" y="3626918"/>
            <a:ext cx="327204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522674"/>
                </a:solidFill>
                <a:latin typeface="Arial"/>
                <a:cs typeface="Segoe UI"/>
              </a:rPr>
              <a:t>Speak to the charity you are hoping to support. They may have a list of wanted / needed items that you could ask people to kindly donate!</a:t>
            </a:r>
            <a:endParaRPr lang="en-US" sz="2000" b="1">
              <a:solidFill>
                <a:srgbClr val="522674"/>
              </a:solidFill>
              <a:latin typeface="Arial"/>
              <a:ea typeface="Calibri"/>
              <a:cs typeface="Segoe UI"/>
            </a:endParaRPr>
          </a:p>
        </p:txBody>
      </p:sp>
      <p:pic>
        <p:nvPicPr>
          <p:cNvPr id="14" name="Picture 13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D1F46E83-F59C-712C-D06A-596BFFB5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32108" y="3300347"/>
            <a:ext cx="532355" cy="490603"/>
          </a:xfrm>
          <a:prstGeom prst="rect">
            <a:avLst/>
          </a:prstGeom>
        </p:spPr>
      </p:pic>
      <p:pic>
        <p:nvPicPr>
          <p:cNvPr id="17" name="Picture 16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51B2FF33-CF37-40F1-A841-5AE8BD97F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67725" y="2781300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32B25B-784F-DD72-04D4-9F8AEA584F90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145388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079BC7-5865-2F27-812E-2B2EF2655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Human Rights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2A1FFC-E471-7C02-876D-FE297AEFD6F6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F14594-12D1-5C49-E235-CBEE73B0BB2A}"/>
              </a:ext>
            </a:extLst>
          </p:cNvPr>
          <p:cNvSpPr/>
          <p:nvPr/>
        </p:nvSpPr>
        <p:spPr>
          <a:xfrm>
            <a:off x="167666" y="318095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E9885-8B81-0908-1C8B-655E67CF39FA}"/>
              </a:ext>
            </a:extLst>
          </p:cNvPr>
          <p:cNvSpPr txBox="1"/>
          <p:nvPr/>
        </p:nvSpPr>
        <p:spPr>
          <a:xfrm>
            <a:off x="170666" y="924968"/>
            <a:ext cx="776561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 student-led debate or discussion panel on an important human rights topic – such as the rights of refugees, freedom of speech, or access to education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Involve participants from different year groups or invite guest speakers, such as local activists or charity representatives, to shared insights and lived experiences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366E32-6A83-0C2E-593A-EB329B83569D}"/>
              </a:ext>
            </a:extLst>
          </p:cNvPr>
          <p:cNvSpPr txBox="1"/>
          <p:nvPr/>
        </p:nvSpPr>
        <p:spPr>
          <a:xfrm>
            <a:off x="170665" y="4011067"/>
            <a:ext cx="7537015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An empowering way to raise awareness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Encourage critical thinking and equality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Act for global justice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Additional funds could be raised through collecting donations at the event for various humanitarian causes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3" name="Picture 12" descr="A group of people sitting on chairs in front of a large screen&#10;&#10;AI-generated content may be incorrect.">
            <a:extLst>
              <a:ext uri="{FF2B5EF4-FFF2-40B4-BE49-F238E27FC236}">
                <a16:creationId xmlns:a16="http://schemas.microsoft.com/office/drawing/2014/main" id="{E807ED51-196F-CCD9-D01B-269F61F88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168" y="950460"/>
            <a:ext cx="3244215" cy="1754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74B846-3B1B-9F4F-49E0-7C9CCA9E03C7}"/>
              </a:ext>
            </a:extLst>
          </p:cNvPr>
          <p:cNvSpPr txBox="1"/>
          <p:nvPr/>
        </p:nvSpPr>
        <p:spPr>
          <a:xfrm>
            <a:off x="8562290" y="4030621"/>
            <a:ext cx="327204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522674"/>
                </a:solidFill>
                <a:latin typeface="Arial"/>
                <a:cs typeface="Segoe UI"/>
              </a:rPr>
              <a:t>Why not survey people in your class or year group to see which topics are important to them?</a:t>
            </a:r>
          </a:p>
        </p:txBody>
      </p:sp>
      <p:pic>
        <p:nvPicPr>
          <p:cNvPr id="15" name="Picture 14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EDFA01E6-6455-D873-48AD-E59C92F47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32108" y="3662297"/>
            <a:ext cx="532355" cy="490603"/>
          </a:xfrm>
          <a:prstGeom prst="rect">
            <a:avLst/>
          </a:prstGeom>
        </p:spPr>
      </p:pic>
      <p:pic>
        <p:nvPicPr>
          <p:cNvPr id="17" name="Picture 16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BB8F08C3-C0D0-62D6-3A26-676EDF14E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67725" y="3143250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87ABFA-9663-9855-D49E-2E0CBBE75D12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067089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626625-870F-F07C-2CBE-7DF5A19F0A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Mental Health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727911-767D-691D-35A6-7476CEEEBBB1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7C792A-BEE4-6A5E-0A03-58B580F99ED7}"/>
              </a:ext>
            </a:extLst>
          </p:cNvPr>
          <p:cNvSpPr/>
          <p:nvPr/>
        </p:nvSpPr>
        <p:spPr>
          <a:xfrm>
            <a:off x="167666" y="2847582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A5CD8-4CD5-1EF5-E7F6-AD68952D4F0A}"/>
              </a:ext>
            </a:extLst>
          </p:cNvPr>
          <p:cNvSpPr txBox="1"/>
          <p:nvPr/>
        </p:nvSpPr>
        <p:spPr>
          <a:xfrm>
            <a:off x="208766" y="924968"/>
            <a:ext cx="8413315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Design and create a 'Friendship Bench' for the school playground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Get the Art department involved in the design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Raise funds by running a "sponsor a slat" campaign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Sell handmade friendship bracelets linked to the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1A041F-09F4-BC9C-4B22-DFEEA2DB0C69}"/>
              </a:ext>
            </a:extLst>
          </p:cNvPr>
          <p:cNvSpPr txBox="1"/>
          <p:nvPr/>
        </p:nvSpPr>
        <p:spPr>
          <a:xfrm>
            <a:off x="170665" y="3649117"/>
            <a:ext cx="784181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Simple but powerful way to promote kindness, inclusion, and everyday mental wellbeing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Creates a welcoming space where anyone feeling lonely, or in need of a chat can sit and be invited into conversation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lasting addition to the school that supports emotional wellbeing for all</a:t>
            </a:r>
          </a:p>
        </p:txBody>
      </p:sp>
      <p:pic>
        <p:nvPicPr>
          <p:cNvPr id="13" name="Picture 12" descr="A yellow bench with hand prints on it&#10;&#10;AI-generated content may be incorrect.">
            <a:extLst>
              <a:ext uri="{FF2B5EF4-FFF2-40B4-BE49-F238E27FC236}">
                <a16:creationId xmlns:a16="http://schemas.microsoft.com/office/drawing/2014/main" id="{21E761A4-7756-240A-A66B-54287F620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806" y="925621"/>
            <a:ext cx="3140642" cy="17395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9A3CAE-813D-8CC4-5C74-BA2A3E16B700}"/>
              </a:ext>
            </a:extLst>
          </p:cNvPr>
          <p:cNvSpPr txBox="1"/>
          <p:nvPr/>
        </p:nvSpPr>
        <p:spPr>
          <a:xfrm>
            <a:off x="9298244" y="3522012"/>
            <a:ext cx="241404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If a bench isn't possible, what other way could you ensure there's a new safe space for students at your school?</a:t>
            </a:r>
          </a:p>
        </p:txBody>
      </p:sp>
      <p:pic>
        <p:nvPicPr>
          <p:cNvPr id="21" name="Picture 20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D90534A6-2661-3419-8F8B-E235D54C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32183" y="3443222"/>
            <a:ext cx="532355" cy="490603"/>
          </a:xfrm>
          <a:prstGeom prst="rect">
            <a:avLst/>
          </a:prstGeom>
        </p:spPr>
      </p:pic>
      <p:pic>
        <p:nvPicPr>
          <p:cNvPr id="23" name="Picture 22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9A407432-D404-2B0A-0847-4EF1B859A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96350" y="2981325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C646E4-6823-A31C-6FB3-19D44DF68675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414339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395B28-4EE1-358A-BA7D-E683ECD03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Old Age / Elderly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B3287D-B6C8-DA33-6F62-B024ACA8928C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92DEB0-EA4B-6132-4AAB-C438648A4BAB}"/>
              </a:ext>
            </a:extLst>
          </p:cNvPr>
          <p:cNvSpPr/>
          <p:nvPr/>
        </p:nvSpPr>
        <p:spPr>
          <a:xfrm>
            <a:off x="167666" y="320000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106D9-BA0A-3F22-0792-41D40B40A352}"/>
              </a:ext>
            </a:extLst>
          </p:cNvPr>
          <p:cNvSpPr txBox="1"/>
          <p:nvPr/>
        </p:nvSpPr>
        <p:spPr>
          <a:xfrm>
            <a:off x="170666" y="924968"/>
            <a:ext cx="7336990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a Christmas card-writing competition to send heartfelt messages to local elderly residents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 festive card sales campaign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Run a "sponsor a smile" campaign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Create handmade decorations or small gifts alongside the cards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7FA204-963E-9B89-B898-43E20C94A40A}"/>
              </a:ext>
            </a:extLst>
          </p:cNvPr>
          <p:cNvSpPr txBox="1"/>
          <p:nvPr/>
        </p:nvSpPr>
        <p:spPr>
          <a:xfrm>
            <a:off x="170665" y="4001542"/>
            <a:ext cx="7336990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thoughtful gesture that brings joy to others 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Reminds us of the value of kindness across generations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Brings comfort, cheer, and a sense of connection to those who may feel isolated during the festive season</a:t>
            </a:r>
          </a:p>
        </p:txBody>
      </p:sp>
      <p:pic>
        <p:nvPicPr>
          <p:cNvPr id="14" name="Picture 13" descr="A group of greeting cards and presents&#10;&#10;AI-generated content may be incorrect.">
            <a:extLst>
              <a:ext uri="{FF2B5EF4-FFF2-40B4-BE49-F238E27FC236}">
                <a16:creationId xmlns:a16="http://schemas.microsoft.com/office/drawing/2014/main" id="{D22DAB6F-E985-FCD0-23A8-61BBC188C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660" y="477424"/>
            <a:ext cx="3127332" cy="20699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CF1D06-90B6-47E7-7C32-46B543F54659}"/>
              </a:ext>
            </a:extLst>
          </p:cNvPr>
          <p:cNvSpPr txBox="1"/>
          <p:nvPr/>
        </p:nvSpPr>
        <p:spPr>
          <a:xfrm>
            <a:off x="8926769" y="3198162"/>
            <a:ext cx="293792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Top Tip!</a:t>
            </a:r>
          </a:p>
          <a:p>
            <a:pPr algn="ctr"/>
            <a:endParaRPr lang="en-US" b="1">
              <a:solidFill>
                <a:srgbClr val="522674"/>
              </a:solidFill>
              <a:latin typeface="Arial"/>
              <a:ea typeface="Calibri"/>
              <a:cs typeface="Calibri"/>
            </a:endParaRPr>
          </a:p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Personalise the cards for that extra special feeling.</a:t>
            </a:r>
            <a:endParaRPr lang="en-US">
              <a:solidFill>
                <a:srgbClr val="522674"/>
              </a:solidFill>
              <a:ea typeface="Calibri"/>
              <a:cs typeface="Calibri"/>
            </a:endParaRPr>
          </a:p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Ask your teacher to support you by speaking to the care home manager to learn more about the residents.</a:t>
            </a:r>
          </a:p>
        </p:txBody>
      </p:sp>
      <p:pic>
        <p:nvPicPr>
          <p:cNvPr id="15" name="Picture 14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2AAB6B38-3F92-3C79-2353-B95F12768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60708" y="3128897"/>
            <a:ext cx="532355" cy="490603"/>
          </a:xfrm>
          <a:prstGeom prst="rect">
            <a:avLst/>
          </a:prstGeom>
        </p:spPr>
      </p:pic>
      <p:pic>
        <p:nvPicPr>
          <p:cNvPr id="18" name="Picture 17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5C3C9FB7-5E63-486A-66BB-5EA03650A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4875" y="2667000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3C0E0E-AD61-F5DC-080D-9538594C6CCF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428821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D9E81F-2745-FB0C-8302-37796B5723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Sport and Recreation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C00AE7-8805-D5C1-F685-314E474F2FAE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B18164-47D9-0741-0FDA-381EB4E11EE6}"/>
              </a:ext>
            </a:extLst>
          </p:cNvPr>
          <p:cNvSpPr/>
          <p:nvPr/>
        </p:nvSpPr>
        <p:spPr>
          <a:xfrm>
            <a:off x="167666" y="3133332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A4FBF-7EF9-4432-4142-5DBB6703AC34}"/>
              </a:ext>
            </a:extLst>
          </p:cNvPr>
          <p:cNvSpPr txBox="1"/>
          <p:nvPr/>
        </p:nvSpPr>
        <p:spPr>
          <a:xfrm>
            <a:off x="208766" y="924968"/>
            <a:ext cx="841331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Arial"/>
              </a:rPr>
              <a:t>Organise a sponsored walk or run for students, staff and families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Arial"/>
              </a:rPr>
              <a:t>Choose a fun route around the school grounds, or local park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Arial"/>
              </a:rPr>
              <a:t>Set distance options for different age groups or ability levels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Arial"/>
              </a:rPr>
              <a:t>Include warm-ups, music, and even themed fancy dress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Arial"/>
              </a:rPr>
              <a:t>Gather sponsorships for each lap or kilometre completed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3D999-3DE0-BC3D-CB50-4CD5CFCE7A4D}"/>
              </a:ext>
            </a:extLst>
          </p:cNvPr>
          <p:cNvSpPr txBox="1"/>
          <p:nvPr/>
        </p:nvSpPr>
        <p:spPr>
          <a:xfrm>
            <a:off x="208765" y="3896767"/>
            <a:ext cx="8413315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healthy, inclusive way to promote physical activity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Supporting access to sport and recreation for all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Boosts engagement and local community spirit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Encourages people to get active while raising funds for sport and recreation charities</a:t>
            </a:r>
          </a:p>
        </p:txBody>
      </p:sp>
      <p:pic>
        <p:nvPicPr>
          <p:cNvPr id="15" name="Picture 14" descr="A group of women running in a race&#10;&#10;AI-generated content may be incorrect.">
            <a:extLst>
              <a:ext uri="{FF2B5EF4-FFF2-40B4-BE49-F238E27FC236}">
                <a16:creationId xmlns:a16="http://schemas.microsoft.com/office/drawing/2014/main" id="{58365DFC-0A9B-3A4C-0244-5046FB091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289" y="674384"/>
            <a:ext cx="3007159" cy="23779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50D567-85F9-488D-91C7-DF067086D477}"/>
              </a:ext>
            </a:extLst>
          </p:cNvPr>
          <p:cNvSpPr txBox="1"/>
          <p:nvPr/>
        </p:nvSpPr>
        <p:spPr>
          <a:xfrm>
            <a:off x="9298244" y="3655362"/>
            <a:ext cx="241404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Make your idea unique!</a:t>
            </a:r>
          </a:p>
          <a:p>
            <a:pPr algn="ctr"/>
            <a:endParaRPr lang="en-US" b="1">
              <a:solidFill>
                <a:srgbClr val="522674"/>
              </a:solidFill>
              <a:latin typeface="Arial"/>
              <a:ea typeface="Calibri"/>
              <a:cs typeface="Calibri"/>
            </a:endParaRPr>
          </a:p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How could the theme of the activity be linked to your social issue?</a:t>
            </a:r>
          </a:p>
        </p:txBody>
      </p:sp>
      <p:pic>
        <p:nvPicPr>
          <p:cNvPr id="16" name="Picture 15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C214B66C-21A8-C60F-98C4-0458C9BE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32183" y="3576572"/>
            <a:ext cx="532355" cy="490603"/>
          </a:xfrm>
          <a:prstGeom prst="rect">
            <a:avLst/>
          </a:prstGeom>
        </p:spPr>
      </p:pic>
      <p:pic>
        <p:nvPicPr>
          <p:cNvPr id="18" name="Picture 17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B3192FE6-BE75-25CE-70A2-9916F398C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96350" y="3114675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75D2A3-9B62-47FC-10F7-4BE89EEAE054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924971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3C0D49-5B0F-F26F-3333-12F0E823FD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UK Poverty Relief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808328-BDF6-8DEE-1224-5B97E8B220E4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F2AFFF-9C22-50A5-5A1E-CB0A837A3D6A}"/>
              </a:ext>
            </a:extLst>
          </p:cNvPr>
          <p:cNvSpPr/>
          <p:nvPr/>
        </p:nvSpPr>
        <p:spPr>
          <a:xfrm>
            <a:off x="167666" y="3495282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D25BEA-A91C-02F5-7B06-CF358559045E}"/>
              </a:ext>
            </a:extLst>
          </p:cNvPr>
          <p:cNvSpPr txBox="1"/>
          <p:nvPr/>
        </p:nvSpPr>
        <p:spPr>
          <a:xfrm>
            <a:off x="208766" y="924968"/>
            <a:ext cx="8413315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a school-wide donation drive to collect essential items for a local foodbank (toiletries, non-perishable food, hygiene products)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Consider running a "reverse" advent calendar during the lead-up to holidays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Consider hosting a "buy a plate to help others fill theirs" competition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732F9-1459-056F-5ED6-89B1AEC6DB27}"/>
              </a:ext>
            </a:extLst>
          </p:cNvPr>
          <p:cNvSpPr txBox="1"/>
          <p:nvPr/>
        </p:nvSpPr>
        <p:spPr>
          <a:xfrm>
            <a:off x="208765" y="4315867"/>
            <a:ext cx="841331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meaningful way to act against poverty and show solidarity with those in need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Donations provide vital support to individuals and families facing financial hardship in your community. 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3" name="Picture 12" descr="A person in a warehouse&#10;&#10;AI-generated content may be incorrect.">
            <a:extLst>
              <a:ext uri="{FF2B5EF4-FFF2-40B4-BE49-F238E27FC236}">
                <a16:creationId xmlns:a16="http://schemas.microsoft.com/office/drawing/2014/main" id="{C2AEEEEB-8F73-B48A-EA76-7EA343D5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765" y="476641"/>
            <a:ext cx="3095104" cy="2033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3EBDB4-518A-30A7-CDEB-BA8942E7FD77}"/>
              </a:ext>
            </a:extLst>
          </p:cNvPr>
          <p:cNvSpPr txBox="1"/>
          <p:nvPr/>
        </p:nvSpPr>
        <p:spPr>
          <a:xfrm>
            <a:off x="8926769" y="3112437"/>
            <a:ext cx="293792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Top Tip!</a:t>
            </a:r>
          </a:p>
          <a:p>
            <a:pPr algn="ctr"/>
            <a:endParaRPr lang="en-US" b="1">
              <a:solidFill>
                <a:srgbClr val="522674"/>
              </a:solidFill>
              <a:latin typeface="Arial"/>
              <a:ea typeface="Calibri"/>
              <a:cs typeface="Calibri"/>
            </a:endParaRPr>
          </a:p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Foodbanks will often have needed items on their social media or websites... Check them to ensure which items are needed by service users.</a:t>
            </a:r>
          </a:p>
        </p:txBody>
      </p:sp>
      <p:pic>
        <p:nvPicPr>
          <p:cNvPr id="15" name="Picture 14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989B34FD-30BF-FB69-E091-3961A166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60708" y="3043172"/>
            <a:ext cx="532355" cy="490603"/>
          </a:xfrm>
          <a:prstGeom prst="rect">
            <a:avLst/>
          </a:prstGeom>
        </p:spPr>
      </p:pic>
      <p:pic>
        <p:nvPicPr>
          <p:cNvPr id="18" name="Picture 17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6B06460D-841F-BBA9-5F4B-6DFBD5E3F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4875" y="2581275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02DFEF-3187-A67C-C082-5C100430B5CB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328841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DE2155-6E5A-23A8-8B46-7B17818CC3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Army and Ex-Services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DD5F4B-477D-A1F4-62E5-00C2362200D6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C0D693-C3F3-0168-F2E8-50658FFAC963}"/>
              </a:ext>
            </a:extLst>
          </p:cNvPr>
          <p:cNvSpPr/>
          <p:nvPr/>
        </p:nvSpPr>
        <p:spPr>
          <a:xfrm>
            <a:off x="167666" y="318095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3F739-554F-0ED8-D1A6-E9631B9753C4}"/>
              </a:ext>
            </a:extLst>
          </p:cNvPr>
          <p:cNvSpPr txBox="1"/>
          <p:nvPr/>
        </p:nvSpPr>
        <p:spPr>
          <a:xfrm>
            <a:off x="208766" y="924968"/>
            <a:ext cx="8413315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 warm and welcoming intergenerational coffee morning at school, inviting a local Armed Forces and veterans' community group to join students, staff, and families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Raise funds through donations for refreshments, a bake sale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Incorporate sponsored activities led by students (e.g. storytelling sessions, performances, or artwork displays)</a:t>
            </a:r>
          </a:p>
          <a:p>
            <a:endParaRPr lang="en-GB" sz="2200">
              <a:solidFill>
                <a:srgbClr val="522674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A8F65-CE48-1B96-B7B2-0B62197AF29F}"/>
              </a:ext>
            </a:extLst>
          </p:cNvPr>
          <p:cNvSpPr txBox="1"/>
          <p:nvPr/>
        </p:nvSpPr>
        <p:spPr>
          <a:xfrm>
            <a:off x="170665" y="3963442"/>
            <a:ext cx="8451415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Improves relationships between younger and older generations in the local community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Combats loneliness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Encourages conversation with veterans sharing their stories and experiences in an informal setting</a:t>
            </a:r>
          </a:p>
        </p:txBody>
      </p:sp>
      <p:pic>
        <p:nvPicPr>
          <p:cNvPr id="14" name="Picture 13" descr="Mental health support for all UK Armed Forces | Togetherall">
            <a:extLst>
              <a:ext uri="{FF2B5EF4-FFF2-40B4-BE49-F238E27FC236}">
                <a16:creationId xmlns:a16="http://schemas.microsoft.com/office/drawing/2014/main" id="{3AF186B5-CCD4-E2FD-98A1-BA161D07A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313" y="691269"/>
            <a:ext cx="2800349" cy="2040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C84C6E-5442-66D0-A6E7-8FF5E2899DBD}"/>
              </a:ext>
            </a:extLst>
          </p:cNvPr>
          <p:cNvSpPr txBox="1"/>
          <p:nvPr/>
        </p:nvSpPr>
        <p:spPr>
          <a:xfrm>
            <a:off x="8926769" y="3512487"/>
            <a:ext cx="293792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Who are your local Armed Forces or Veterans' charity?</a:t>
            </a:r>
            <a:endParaRPr lang="en-US">
              <a:solidFill>
                <a:srgbClr val="522674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endParaRPr lang="en-US" b="1">
              <a:solidFill>
                <a:srgbClr val="522674"/>
              </a:solidFill>
              <a:latin typeface="Arial"/>
              <a:ea typeface="Calibri"/>
              <a:cs typeface="Calibri"/>
            </a:endParaRPr>
          </a:p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Why is it important to celebrate and support our service people?</a:t>
            </a:r>
          </a:p>
        </p:txBody>
      </p:sp>
      <p:pic>
        <p:nvPicPr>
          <p:cNvPr id="15" name="Picture 14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2B6595C1-3B75-5BA5-C17F-60E55C817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32105" y="3286647"/>
            <a:ext cx="532355" cy="490603"/>
          </a:xfrm>
          <a:prstGeom prst="rect">
            <a:avLst/>
          </a:prstGeom>
        </p:spPr>
      </p:pic>
      <p:pic>
        <p:nvPicPr>
          <p:cNvPr id="17" name="Picture 16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E3918D65-878A-F2B1-45DC-BD5883C03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96272" y="2824750"/>
            <a:ext cx="800100" cy="77152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42A9AE-5D1A-5485-F506-F99C90D49D18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938588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2E51CB-1234-CFE0-26CE-2C483F8A8F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Community Cohesion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28C5B-0403-C654-E171-B836D528F130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A1A78E-6CD6-88CD-92EB-5A7D90EC304E}"/>
              </a:ext>
            </a:extLst>
          </p:cNvPr>
          <p:cNvSpPr/>
          <p:nvPr/>
        </p:nvSpPr>
        <p:spPr>
          <a:xfrm>
            <a:off x="167666" y="352385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A890E-9BF2-66CF-E557-F1A53DC1191B}"/>
              </a:ext>
            </a:extLst>
          </p:cNvPr>
          <p:cNvSpPr txBox="1"/>
          <p:nvPr/>
        </p:nvSpPr>
        <p:spPr>
          <a:xfrm>
            <a:off x="208766" y="924968"/>
            <a:ext cx="8413315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Set up a lunchtime club open to all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Offer simple craft activities and light refreshments in a welcoming space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Incorporate weekly kindness challenges such as "say hello to someone new today" or "do a random act of kindness for someone outside of your friendship circle"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Raise funds through selling handmade items or kindness raffles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879D0-FBBA-FCDE-2B51-FA34943BF792}"/>
              </a:ext>
            </a:extLst>
          </p:cNvPr>
          <p:cNvSpPr txBox="1"/>
          <p:nvPr/>
        </p:nvSpPr>
        <p:spPr>
          <a:xfrm>
            <a:off x="208765" y="4287292"/>
            <a:ext cx="841331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Promotes inclusion and empathy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Provides opportunities for students to meet new people and take a break from their usual routine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fun and meaningful way to build community from within</a:t>
            </a:r>
          </a:p>
        </p:txBody>
      </p:sp>
      <p:pic>
        <p:nvPicPr>
          <p:cNvPr id="15" name="Picture 14" descr="A group of kids making art&#10;&#10;AI-generated content may be incorrect.">
            <a:extLst>
              <a:ext uri="{FF2B5EF4-FFF2-40B4-BE49-F238E27FC236}">
                <a16:creationId xmlns:a16="http://schemas.microsoft.com/office/drawing/2014/main" id="{7EB17220-BC7D-AD72-AD05-91191B590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712" y="826717"/>
            <a:ext cx="3129289" cy="2080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CC1BE-9890-A048-5315-ECDA7C1A9B0C}"/>
              </a:ext>
            </a:extLst>
          </p:cNvPr>
          <p:cNvSpPr txBox="1"/>
          <p:nvPr/>
        </p:nvSpPr>
        <p:spPr>
          <a:xfrm>
            <a:off x="9423505" y="3608520"/>
            <a:ext cx="241404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Lunch time clubs are a really good way to come together as a group and make new friends with shared interests!</a:t>
            </a:r>
          </a:p>
        </p:txBody>
      </p:sp>
      <p:pic>
        <p:nvPicPr>
          <p:cNvPr id="14" name="Picture 13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30AC8FFF-0911-D026-B515-9A59F55F9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7443" y="3529730"/>
            <a:ext cx="532355" cy="490603"/>
          </a:xfrm>
          <a:prstGeom prst="rect">
            <a:avLst/>
          </a:prstGeom>
        </p:spPr>
      </p:pic>
      <p:pic>
        <p:nvPicPr>
          <p:cNvPr id="17" name="Picture 16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5DFF4D5A-9A24-1583-F70C-ACA3D3229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21610" y="3067833"/>
            <a:ext cx="800100" cy="7715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2B39A2-C30B-15CF-96ED-70C84A869271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296325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35D44-62EC-AA2A-682A-621BD0591F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Idea Formulation Strategies</a:t>
            </a:r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DEEC95-577C-31AD-97F2-23EABC11AE61}"/>
              </a:ext>
            </a:extLst>
          </p:cNvPr>
          <p:cNvSpPr/>
          <p:nvPr/>
        </p:nvSpPr>
        <p:spPr>
          <a:xfrm>
            <a:off x="158924" y="90291"/>
            <a:ext cx="3131506" cy="1688143"/>
          </a:xfrm>
          <a:prstGeom prst="roundRect">
            <a:avLst/>
          </a:prstGeom>
          <a:solidFill>
            <a:srgbClr val="522674"/>
          </a:solidFill>
          <a:ln>
            <a:solidFill>
              <a:srgbClr val="5226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Start with an issue that means something to you and consider what you could do to support your local community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5E1D65-9173-BE9C-5067-27E87AD9719D}"/>
              </a:ext>
            </a:extLst>
          </p:cNvPr>
          <p:cNvSpPr/>
          <p:nvPr/>
        </p:nvSpPr>
        <p:spPr>
          <a:xfrm>
            <a:off x="4530898" y="90290"/>
            <a:ext cx="3131506" cy="168814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Ask your teachers and trusted adults for inspiration and additional ideas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C21E375-9380-C8A6-4961-86B306D84FCC}"/>
              </a:ext>
            </a:extLst>
          </p:cNvPr>
          <p:cNvSpPr/>
          <p:nvPr/>
        </p:nvSpPr>
        <p:spPr>
          <a:xfrm>
            <a:off x="8874298" y="90290"/>
            <a:ext cx="3131506" cy="168814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Ask your charity representative in your meeting and any follow-ups (pages 14 and 15 in student coursebooks)</a:t>
            </a:r>
          </a:p>
        </p:txBody>
      </p:sp>
      <p:pic>
        <p:nvPicPr>
          <p:cNvPr id="25" name="Picture 24" descr="A purple arrow pointing to the right&#10;&#10;AI-generated content may be incorrect.">
            <a:extLst>
              <a:ext uri="{FF2B5EF4-FFF2-40B4-BE49-F238E27FC236}">
                <a16:creationId xmlns:a16="http://schemas.microsoft.com/office/drawing/2014/main" id="{12793CC7-24EB-ABDD-3786-197D403C0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527" y="792205"/>
            <a:ext cx="629715" cy="291361"/>
          </a:xfrm>
          <a:prstGeom prst="rect">
            <a:avLst/>
          </a:prstGeom>
        </p:spPr>
      </p:pic>
      <p:pic>
        <p:nvPicPr>
          <p:cNvPr id="27" name="Picture 26" descr="A purple arrow pointing to the right&#10;&#10;AI-generated content may be incorrect.">
            <a:extLst>
              <a:ext uri="{FF2B5EF4-FFF2-40B4-BE49-F238E27FC236}">
                <a16:creationId xmlns:a16="http://schemas.microsoft.com/office/drawing/2014/main" id="{465B06C7-C67D-E8F2-F963-DCCCF15E8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197" y="792204"/>
            <a:ext cx="629715" cy="291361"/>
          </a:xfrm>
          <a:prstGeom prst="rect">
            <a:avLst/>
          </a:prstGeom>
        </p:spPr>
      </p:pic>
      <p:pic>
        <p:nvPicPr>
          <p:cNvPr id="29" name="Picture 28" descr="A purple arrow pointing to the right&#10;&#10;AI-generated content may be incorrect.">
            <a:extLst>
              <a:ext uri="{FF2B5EF4-FFF2-40B4-BE49-F238E27FC236}">
                <a16:creationId xmlns:a16="http://schemas.microsoft.com/office/drawing/2014/main" id="{6CA84BB9-50EB-1AA4-11AE-7C575AB3C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973197" y="2747700"/>
            <a:ext cx="629715" cy="291361"/>
          </a:xfrm>
          <a:prstGeom prst="rect">
            <a:avLst/>
          </a:prstGeom>
        </p:spPr>
      </p:pic>
      <p:pic>
        <p:nvPicPr>
          <p:cNvPr id="31" name="Picture 30" descr="A purple arrow pointing to the right&#10;&#10;AI-generated content may be incorrect.">
            <a:extLst>
              <a:ext uri="{FF2B5EF4-FFF2-40B4-BE49-F238E27FC236}">
                <a16:creationId xmlns:a16="http://schemas.microsoft.com/office/drawing/2014/main" id="{04B56395-FEA9-F0E9-EC86-CEC53B32E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599526" y="2747699"/>
            <a:ext cx="629715" cy="291361"/>
          </a:xfrm>
          <a:prstGeom prst="rect">
            <a:avLst/>
          </a:prstGeom>
        </p:spPr>
      </p:pic>
      <p:pic>
        <p:nvPicPr>
          <p:cNvPr id="33" name="Picture 32" descr="A purple arrow pointing to the right&#10;&#10;AI-generated content may be incorrect.">
            <a:extLst>
              <a:ext uri="{FF2B5EF4-FFF2-40B4-BE49-F238E27FC236}">
                <a16:creationId xmlns:a16="http://schemas.microsoft.com/office/drawing/2014/main" id="{5A2EB4E4-2998-2584-F6A2-99DADBFDE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526" y="4703195"/>
            <a:ext cx="629715" cy="291361"/>
          </a:xfrm>
          <a:prstGeom prst="rect">
            <a:avLst/>
          </a:prstGeom>
        </p:spPr>
      </p:pic>
      <p:pic>
        <p:nvPicPr>
          <p:cNvPr id="35" name="Picture 34" descr="A purple arrow pointing to the right&#10;&#10;AI-generated content may be incorrect.">
            <a:extLst>
              <a:ext uri="{FF2B5EF4-FFF2-40B4-BE49-F238E27FC236}">
                <a16:creationId xmlns:a16="http://schemas.microsoft.com/office/drawing/2014/main" id="{74158BFD-7E49-9BEA-CF98-F06364C2C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197" y="4703194"/>
            <a:ext cx="629715" cy="291361"/>
          </a:xfrm>
          <a:prstGeom prst="rect">
            <a:avLst/>
          </a:prstGeom>
        </p:spPr>
      </p:pic>
      <p:pic>
        <p:nvPicPr>
          <p:cNvPr id="37" name="Picture 36" descr="A purple arrow pointing to the right&#10;&#10;AI-generated content may be incorrect.">
            <a:extLst>
              <a:ext uri="{FF2B5EF4-FFF2-40B4-BE49-F238E27FC236}">
                <a16:creationId xmlns:a16="http://schemas.microsoft.com/office/drawing/2014/main" id="{3BC4EF8D-D971-7359-F1A7-8B26FAEF5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321582" y="1860958"/>
            <a:ext cx="223632" cy="10347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28FCB1C-324A-DC59-58C7-5496177F4D41}"/>
              </a:ext>
            </a:extLst>
          </p:cNvPr>
          <p:cNvSpPr/>
          <p:nvPr/>
        </p:nvSpPr>
        <p:spPr>
          <a:xfrm>
            <a:off x="158923" y="2014340"/>
            <a:ext cx="3131506" cy="168814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Use the plan in your student coursebook (page 18 to 19)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3FE5819-9349-C6EE-3515-13E0AA00EA12}"/>
              </a:ext>
            </a:extLst>
          </p:cNvPr>
          <p:cNvSpPr/>
          <p:nvPr/>
        </p:nvSpPr>
        <p:spPr>
          <a:xfrm>
            <a:off x="158923" y="3995540"/>
            <a:ext cx="3131506" cy="168814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Use the 'stuck for ideas' page in your student coursebook (page 20)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B84B66C-C6CE-5248-966E-548A6EBF6C62}"/>
              </a:ext>
            </a:extLst>
          </p:cNvPr>
          <p:cNvSpPr/>
          <p:nvPr/>
        </p:nvSpPr>
        <p:spPr>
          <a:xfrm>
            <a:off x="4530898" y="2042915"/>
            <a:ext cx="3131506" cy="168814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Review your chosen charities website to get inspiration for social actions that may already have been carried out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977D300-A5F7-7051-8A29-A80596B6F0B0}"/>
              </a:ext>
            </a:extLst>
          </p:cNvPr>
          <p:cNvSpPr/>
          <p:nvPr/>
        </p:nvSpPr>
        <p:spPr>
          <a:xfrm>
            <a:off x="4530898" y="3995540"/>
            <a:ext cx="3131506" cy="1688143"/>
          </a:xfrm>
          <a:prstGeom prst="roundRect">
            <a:avLst/>
          </a:prstGeom>
          <a:solidFill>
            <a:srgbClr val="522674"/>
          </a:solidFill>
          <a:ln>
            <a:solidFill>
              <a:srgbClr val="5226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Ask your teacher to look at the 'blog' on the First Give 'Teacher Hub'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D2EA03A-F480-DBDC-21A9-2130D273C938}"/>
              </a:ext>
            </a:extLst>
          </p:cNvPr>
          <p:cNvSpPr/>
          <p:nvPr/>
        </p:nvSpPr>
        <p:spPr>
          <a:xfrm>
            <a:off x="8874298" y="2042915"/>
            <a:ext cx="3131506" cy="1688143"/>
          </a:xfrm>
          <a:prstGeom prst="roundRect">
            <a:avLst/>
          </a:prstGeom>
          <a:solidFill>
            <a:srgbClr val="522674"/>
          </a:solidFill>
          <a:ln>
            <a:solidFill>
              <a:srgbClr val="5226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 Create a mind-map! Identify your key stakeholders in your local community – what are their needs?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04FF3E2-EB42-0CE8-E668-1BDB00343814}"/>
              </a:ext>
            </a:extLst>
          </p:cNvPr>
          <p:cNvSpPr/>
          <p:nvPr/>
        </p:nvSpPr>
        <p:spPr>
          <a:xfrm>
            <a:off x="8874298" y="3995540"/>
            <a:ext cx="3131506" cy="168814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Have another look at the judges' criteria in your student coursebook (page 23)</a:t>
            </a:r>
          </a:p>
        </p:txBody>
      </p:sp>
      <p:pic>
        <p:nvPicPr>
          <p:cNvPr id="48" name="Picture 47" descr="A purple arrow pointing to the right&#10;&#10;AI-generated content may be incorrect.">
            <a:extLst>
              <a:ext uri="{FF2B5EF4-FFF2-40B4-BE49-F238E27FC236}">
                <a16:creationId xmlns:a16="http://schemas.microsoft.com/office/drawing/2014/main" id="{6031B7A7-CC77-B85B-8A7D-DC45417B8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06206" y="3785008"/>
            <a:ext cx="223632" cy="10347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CA1330-524C-0A10-9F58-A36BC4312C77}"/>
              </a:ext>
            </a:extLst>
          </p:cNvPr>
          <p:cNvSpPr/>
          <p:nvPr/>
        </p:nvSpPr>
        <p:spPr>
          <a:xfrm>
            <a:off x="449502" y="6092477"/>
            <a:ext cx="98120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Return</a:t>
            </a:r>
            <a:endParaRPr lang="en-US">
              <a:solidFill>
                <a:schemeClr val="tx1"/>
              </a:solidFill>
              <a:latin typeface="Arial"/>
              <a:ea typeface="Calibri"/>
              <a:cs typeface="Calibri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836325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CD9B79-082A-F032-DAB1-4C6990CD5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Disability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FA13AF-1EB0-EBC7-E284-ACECBD56B93F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405F0E-12C3-BB1D-E45A-1D24A055A702}"/>
              </a:ext>
            </a:extLst>
          </p:cNvPr>
          <p:cNvSpPr/>
          <p:nvPr/>
        </p:nvSpPr>
        <p:spPr>
          <a:xfrm>
            <a:off x="167666" y="3285732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01A04C-49A7-DA7C-AB51-48C991B48EFC}"/>
              </a:ext>
            </a:extLst>
          </p:cNvPr>
          <p:cNvSpPr txBox="1"/>
          <p:nvPr/>
        </p:nvSpPr>
        <p:spPr>
          <a:xfrm>
            <a:off x="208766" y="924968"/>
            <a:ext cx="8413315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peer-led or staff-supported teaching sessions where participants can learn the basics of British Sign Language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Cover everyday signs like greetings, fingerspelling names, and simple conversations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Encourage donations to attend or suggest a "learn and give" approach where participants contribute after each session</a:t>
            </a:r>
          </a:p>
          <a:p>
            <a:endParaRPr lang="en-GB" sz="2200">
              <a:solidFill>
                <a:srgbClr val="522674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77852-E1AF-4E31-921E-929E1F87BD8F}"/>
              </a:ext>
            </a:extLst>
          </p:cNvPr>
          <p:cNvSpPr txBox="1"/>
          <p:nvPr/>
        </p:nvSpPr>
        <p:spPr>
          <a:xfrm>
            <a:off x="208765" y="4192042"/>
            <a:ext cx="841331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meaningful way to build understanding and break down communication barriers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Promotes inclusion, communication awareness, and practical skills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6" name="Picture 15" descr="British Sign Language (BSL) | Worcestershire County Council">
            <a:extLst>
              <a:ext uri="{FF2B5EF4-FFF2-40B4-BE49-F238E27FC236}">
                <a16:creationId xmlns:a16="http://schemas.microsoft.com/office/drawing/2014/main" id="{D46F0D94-8B71-AC3F-432A-112C63AE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387" y="926684"/>
            <a:ext cx="2743199" cy="20818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01EA46-6C7D-F8F9-E9B6-2F823A9BDA99}"/>
              </a:ext>
            </a:extLst>
          </p:cNvPr>
          <p:cNvSpPr txBox="1"/>
          <p:nvPr/>
        </p:nvSpPr>
        <p:spPr>
          <a:xfrm>
            <a:off x="9423505" y="3608520"/>
            <a:ext cx="241404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Use your newly learned skill within your presentation!</a:t>
            </a:r>
          </a:p>
          <a:p>
            <a:pPr algn="ctr"/>
            <a:endParaRPr lang="en-US" b="1">
              <a:solidFill>
                <a:srgbClr val="522674"/>
              </a:solidFill>
              <a:latin typeface="Arial"/>
              <a:ea typeface="Calibri"/>
              <a:cs typeface="Calibri"/>
            </a:endParaRPr>
          </a:p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Introduce yourself to the judges in Sign Language!</a:t>
            </a:r>
          </a:p>
        </p:txBody>
      </p:sp>
      <p:pic>
        <p:nvPicPr>
          <p:cNvPr id="20" name="Picture 19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E0A01FEB-0BFF-9C99-6755-EBCEE94DF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7443" y="3529730"/>
            <a:ext cx="532355" cy="490603"/>
          </a:xfrm>
          <a:prstGeom prst="rect">
            <a:avLst/>
          </a:prstGeom>
        </p:spPr>
      </p:pic>
      <p:pic>
        <p:nvPicPr>
          <p:cNvPr id="22" name="Picture 21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7E8178A3-750C-A787-0B50-EB1BA8099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21610" y="3067833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6F317E-AA0B-03D9-1296-F0EA6144D1A0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424750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0508D3-C056-21D6-8EA2-72B2194250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 sz="2400">
                <a:latin typeface="Arial"/>
                <a:cs typeface="Arial"/>
              </a:rPr>
              <a:t>Education, Employment, and Training</a:t>
            </a:r>
            <a:endParaRPr lang="en-GB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585EDF-447A-7728-484B-EE60B1F4ADD7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8AA22D-70FA-6B1D-F3CC-E7B3CE9E0527}"/>
              </a:ext>
            </a:extLst>
          </p:cNvPr>
          <p:cNvSpPr/>
          <p:nvPr/>
        </p:nvSpPr>
        <p:spPr>
          <a:xfrm>
            <a:off x="167666" y="3829196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76B127-5C07-05EF-299D-A9E770FE9C96}"/>
              </a:ext>
            </a:extLst>
          </p:cNvPr>
          <p:cNvSpPr txBox="1"/>
          <p:nvPr/>
        </p:nvSpPr>
        <p:spPr>
          <a:xfrm>
            <a:off x="156575" y="924968"/>
            <a:ext cx="8016657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a "Skills Swap Fair" where students and staff can run mini sessions teaching other practical or creative skills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For example, budgeting basics, CV writing, interview tips, cooking on a budget, or how to sew a button!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Each participant can sign up to learn a skill or teach one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Raise funds by suggesting a small donation per session, selling resource packs, or hosting a raffle with prizes linked to learning or personal development</a:t>
            </a:r>
          </a:p>
          <a:p>
            <a:endParaRPr lang="en-GB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6B04F-8A03-73E8-87FA-3517548B079D}"/>
              </a:ext>
            </a:extLst>
          </p:cNvPr>
          <p:cNvSpPr txBox="1"/>
          <p:nvPr/>
        </p:nvSpPr>
        <p:spPr>
          <a:xfrm>
            <a:off x="208765" y="4640257"/>
            <a:ext cx="841331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An empowering way to build confidence</a:t>
            </a:r>
            <a:endParaRPr lang="en-US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Promote lifelong learning</a:t>
            </a:r>
            <a:endParaRPr lang="en-US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Support access to skills for all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12" name="Picture 11" descr="A large group of people at a convention&#10;&#10;AI-generated content may be incorrect.">
            <a:extLst>
              <a:ext uri="{FF2B5EF4-FFF2-40B4-BE49-F238E27FC236}">
                <a16:creationId xmlns:a16="http://schemas.microsoft.com/office/drawing/2014/main" id="{6EBF2DF8-9659-830B-4E88-B0FFE93F0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100" y="1173207"/>
            <a:ext cx="3038868" cy="2006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84D195-D4C0-E719-930B-0C202BB0264C}"/>
              </a:ext>
            </a:extLst>
          </p:cNvPr>
          <p:cNvSpPr txBox="1"/>
          <p:nvPr/>
        </p:nvSpPr>
        <p:spPr>
          <a:xfrm>
            <a:off x="7904674" y="3825246"/>
            <a:ext cx="407579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522674"/>
                </a:solidFill>
                <a:latin typeface="Arial"/>
                <a:cs typeface="Segoe UI"/>
              </a:rPr>
              <a:t>Consider the different ways people like to learn.</a:t>
            </a:r>
          </a:p>
          <a:p>
            <a:pPr algn="ctr"/>
            <a:r>
              <a:rPr lang="en-US" sz="2000" b="1">
                <a:solidFill>
                  <a:srgbClr val="522674"/>
                </a:solidFill>
                <a:latin typeface="Arial"/>
                <a:ea typeface="Calibri"/>
                <a:cs typeface="Segoe UI"/>
              </a:rPr>
              <a:t>What would be interesting to people keen to learn new skills?</a:t>
            </a:r>
          </a:p>
          <a:p>
            <a:pPr algn="ctr"/>
            <a:r>
              <a:rPr lang="en-US" sz="2000" b="1">
                <a:solidFill>
                  <a:srgbClr val="522674"/>
                </a:solidFill>
                <a:latin typeface="Arial"/>
                <a:ea typeface="Calibri"/>
                <a:cs typeface="Segoe UI"/>
              </a:rPr>
              <a:t>Games? Try it yourself opportunities? Videos?</a:t>
            </a:r>
          </a:p>
        </p:txBody>
      </p:sp>
      <p:pic>
        <p:nvPicPr>
          <p:cNvPr id="19" name="Picture 18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0D6677F6-7F12-11CB-C39E-07B4E2612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33443" y="3874196"/>
            <a:ext cx="532355" cy="490603"/>
          </a:xfrm>
          <a:prstGeom prst="rect">
            <a:avLst/>
          </a:prstGeom>
        </p:spPr>
      </p:pic>
      <p:pic>
        <p:nvPicPr>
          <p:cNvPr id="21" name="Picture 20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2DA6F8A0-0EE4-5499-13EF-B05068FFE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97610" y="3412299"/>
            <a:ext cx="800100" cy="7715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66700F-B4B9-A68D-8E1D-C17C6663E4A5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016987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2E207-B996-F206-79CC-9388A486B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Environment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811983-59AD-C5A6-30BA-0713844FC73A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B8AB81-1F2E-C5CD-75BD-4E6BB4054D8B}"/>
              </a:ext>
            </a:extLst>
          </p:cNvPr>
          <p:cNvSpPr/>
          <p:nvPr/>
        </p:nvSpPr>
        <p:spPr>
          <a:xfrm>
            <a:off x="167666" y="3699800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2390A-7B15-B4D6-25B2-FF985178A219}"/>
              </a:ext>
            </a:extLst>
          </p:cNvPr>
          <p:cNvSpPr txBox="1"/>
          <p:nvPr/>
        </p:nvSpPr>
        <p:spPr>
          <a:xfrm>
            <a:off x="208766" y="924968"/>
            <a:ext cx="8413315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 school-wide clothes swap event where students and staff can bring in good-quality, pre-loved clothing and exchange it for something "new to them"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Ask for a small donation per swap or entry free and set up an eco-stall with tips on sustainable living, upcycling tutorials, or eco-friendly products made by students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Arial"/>
              </a:rPr>
              <a:t>Partner with a local environmental charity who will boost your cause further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endParaRPr lang="en-GB" sz="2200">
              <a:solidFill>
                <a:srgbClr val="522674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671A40-70F6-0018-094D-31ECA2128763}"/>
              </a:ext>
            </a:extLst>
          </p:cNvPr>
          <p:cNvSpPr txBox="1"/>
          <p:nvPr/>
        </p:nvSpPr>
        <p:spPr>
          <a:xfrm>
            <a:off x="208765" y="4410218"/>
            <a:ext cx="841331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fun, fashion-forward way to care for the planet, and your wardrobe, at the same time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This promotes sustainable fashion, reduces textile waste, and raises awareness of the environmental impact of fast fashion 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3" name="Picture 12" descr="A group of clothes on swingers&#10;&#10;AI-generated content may be incorrect.">
            <a:extLst>
              <a:ext uri="{FF2B5EF4-FFF2-40B4-BE49-F238E27FC236}">
                <a16:creationId xmlns:a16="http://schemas.microsoft.com/office/drawing/2014/main" id="{CDE0ABD2-A138-DAE7-CC93-38E792599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378" y="993211"/>
            <a:ext cx="3190615" cy="2105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A07AC1-3272-D04D-7902-EE980D9CF9C2}"/>
              </a:ext>
            </a:extLst>
          </p:cNvPr>
          <p:cNvSpPr txBox="1"/>
          <p:nvPr/>
        </p:nvSpPr>
        <p:spPr>
          <a:xfrm>
            <a:off x="9423505" y="3827726"/>
            <a:ext cx="241404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Share a fact about the environment with everyone that visits your stall. That's a great way to raise awareness!</a:t>
            </a:r>
          </a:p>
        </p:txBody>
      </p:sp>
      <p:pic>
        <p:nvPicPr>
          <p:cNvPr id="16" name="Picture 15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52028D9F-174E-0909-30A5-42F5310DF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7443" y="3748936"/>
            <a:ext cx="532355" cy="490603"/>
          </a:xfrm>
          <a:prstGeom prst="rect">
            <a:avLst/>
          </a:prstGeom>
        </p:spPr>
      </p:pic>
      <p:pic>
        <p:nvPicPr>
          <p:cNvPr id="18" name="Picture 17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8D391703-9B0A-A4F4-B7B4-C6056F471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21610" y="3287039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61D81A-58B8-62E1-B471-01F8D84811AF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897610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49346A-AFB3-2D63-FCDA-D3A33DE3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Gender Based Violence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6B07B5-8418-5509-0485-D82DCD98E81E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BBE267-1805-2F54-0ACE-5A909FD6541F}"/>
              </a:ext>
            </a:extLst>
          </p:cNvPr>
          <p:cNvSpPr/>
          <p:nvPr/>
        </p:nvSpPr>
        <p:spPr>
          <a:xfrm>
            <a:off x="167666" y="3052819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F10905-79CA-497D-185C-96B0275FF112}"/>
              </a:ext>
            </a:extLst>
          </p:cNvPr>
          <p:cNvSpPr txBox="1"/>
          <p:nvPr/>
        </p:nvSpPr>
        <p:spPr>
          <a:xfrm>
            <a:off x="208766" y="867458"/>
            <a:ext cx="841331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Collect necessities, especially toiletries and hygiene products, to donate to a local women's shelter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 sponsored walk where participants reflect on the journeys of survivors</a:t>
            </a:r>
            <a:endParaRPr lang="en-GB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Conclude the event with a silent gathering or walk to symbolise the voices that often go unheard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56AB2E-2301-E5C7-E68A-E3DD6B700F3F}"/>
              </a:ext>
            </a:extLst>
          </p:cNvPr>
          <p:cNvSpPr txBox="1"/>
          <p:nvPr/>
        </p:nvSpPr>
        <p:spPr>
          <a:xfrm>
            <a:off x="156574" y="3731922"/>
            <a:ext cx="7745260" cy="2154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powerful, moving, three-part initiative that raises funds and awareness while standing in solidarity with survivors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Everyday items can make a huge difference for someone starting over in a safe space</a:t>
            </a:r>
            <a:endParaRPr lang="en-GB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Real-life stories and facts educate others about the scale and silence surrounding gender-based violence</a:t>
            </a:r>
            <a:endParaRPr lang="en-GB">
              <a:ea typeface="Calibri"/>
              <a:cs typeface="Calibri"/>
            </a:endParaRPr>
          </a:p>
        </p:txBody>
      </p:sp>
      <p:pic>
        <p:nvPicPr>
          <p:cNvPr id="13" name="Picture 12" descr="Women's refuge charity tell of 'heartbreaking' 12 months protecting ...">
            <a:extLst>
              <a:ext uri="{FF2B5EF4-FFF2-40B4-BE49-F238E27FC236}">
                <a16:creationId xmlns:a16="http://schemas.microsoft.com/office/drawing/2014/main" id="{30636F26-CA1C-3648-CEED-2A5EFF59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619" y="865910"/>
            <a:ext cx="2972843" cy="1942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64A7E4-7F2C-28CF-43B3-44DEE2C384C2}"/>
              </a:ext>
            </a:extLst>
          </p:cNvPr>
          <p:cNvSpPr txBox="1"/>
          <p:nvPr/>
        </p:nvSpPr>
        <p:spPr>
          <a:xfrm>
            <a:off x="9225178" y="3441506"/>
            <a:ext cx="273763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Think about including items someone would need in an emergency but also products that make us feel good... Self-care is important, especially at difficult times!</a:t>
            </a:r>
          </a:p>
        </p:txBody>
      </p:sp>
      <p:pic>
        <p:nvPicPr>
          <p:cNvPr id="16" name="Picture 15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A3200A03-C45B-317E-6375-D6B2224B7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86046" y="3310524"/>
            <a:ext cx="532355" cy="490603"/>
          </a:xfrm>
          <a:prstGeom prst="rect">
            <a:avLst/>
          </a:prstGeom>
        </p:spPr>
      </p:pic>
      <p:pic>
        <p:nvPicPr>
          <p:cNvPr id="18" name="Picture 17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F32B96A9-9679-6254-76F8-1A38149C1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50213" y="2848627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189F97-AC83-987E-2281-7499EF1D0F4A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399686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5B4C76-0E0E-FE77-A109-01ED8AB67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Health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204FC1-DFA5-A856-3C04-2AD16331BA81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C32430-4C21-E308-E7EC-314F95E75491}"/>
              </a:ext>
            </a:extLst>
          </p:cNvPr>
          <p:cNvSpPr/>
          <p:nvPr/>
        </p:nvSpPr>
        <p:spPr>
          <a:xfrm>
            <a:off x="167666" y="3527271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F9931-3B49-BA8F-E8B3-C3F368F99986}"/>
              </a:ext>
            </a:extLst>
          </p:cNvPr>
          <p:cNvSpPr txBox="1"/>
          <p:nvPr/>
        </p:nvSpPr>
        <p:spPr>
          <a:xfrm>
            <a:off x="208766" y="881836"/>
            <a:ext cx="8413315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Arial"/>
              </a:rPr>
              <a:t>Launch a "Healthy Habits Challenge" where students and staff commit to daily health-focused goals</a:t>
            </a:r>
            <a:endParaRPr lang="en-US" sz="2200">
              <a:solidFill>
                <a:srgbClr val="000000"/>
              </a:solidFill>
              <a:latin typeface="Calibri" panose="020F0502020204030204"/>
              <a:ea typeface="Calibri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Arial"/>
              </a:rPr>
              <a:t>These health-focused goals might include drinking more water, getting 8 hours of sleep, eating 5 portions of fruit and vegetables a day, or taking screen-free breaks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Arial"/>
              </a:rPr>
              <a:t>Raise funds by collecting sponsorships or hosting a "Wellbeing Market" with healthy snacks and smoothies made by students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21DE4-2324-1495-FDAD-141DEC8E20F0}"/>
              </a:ext>
            </a:extLst>
          </p:cNvPr>
          <p:cNvSpPr txBox="1"/>
          <p:nvPr/>
        </p:nvSpPr>
        <p:spPr>
          <a:xfrm>
            <a:off x="208765" y="4309578"/>
            <a:ext cx="841331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motivating and educational way to promote healthier lifestyles while supporting vital health causes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Participants can track their progress on a shared wall display or personal challenge cards (to promote personal accountability)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2" name="Picture 11" descr="A person and person drinking from plastic bottles&#10;&#10;AI-generated content may be incorrect.">
            <a:extLst>
              <a:ext uri="{FF2B5EF4-FFF2-40B4-BE49-F238E27FC236}">
                <a16:creationId xmlns:a16="http://schemas.microsoft.com/office/drawing/2014/main" id="{2F835584-03A1-4D17-0DB3-6E8B8D0C5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745" y="1177969"/>
            <a:ext cx="3054264" cy="20699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D166AA-291B-8A1C-94C4-B7958534F8BF}"/>
              </a:ext>
            </a:extLst>
          </p:cNvPr>
          <p:cNvSpPr txBox="1"/>
          <p:nvPr/>
        </p:nvSpPr>
        <p:spPr>
          <a:xfrm>
            <a:off x="9423505" y="4015616"/>
            <a:ext cx="241404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Track and keep evidence of what you've done for your presentation!</a:t>
            </a:r>
            <a:endParaRPr lang="en-US"/>
          </a:p>
        </p:txBody>
      </p:sp>
      <p:pic>
        <p:nvPicPr>
          <p:cNvPr id="16" name="Picture 15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51FA2CD1-CE24-5C7E-9C6B-5379395C9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7443" y="3936826"/>
            <a:ext cx="532355" cy="490603"/>
          </a:xfrm>
          <a:prstGeom prst="rect">
            <a:avLst/>
          </a:prstGeom>
        </p:spPr>
      </p:pic>
      <p:pic>
        <p:nvPicPr>
          <p:cNvPr id="18" name="Picture 17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E1810E67-5960-D856-076A-FDF9A68F2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21610" y="3474929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1A532B-BE1F-A374-1F0E-8A5B7F3ACC44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981477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F6B1CD-3243-82DB-43AC-51853CDAE8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Housing and Homelessness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1FE384-97F5-B988-3C7F-35D1A44D420E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CC9ACF-3103-844E-C19F-C2DFD431FFF6}"/>
              </a:ext>
            </a:extLst>
          </p:cNvPr>
          <p:cNvSpPr/>
          <p:nvPr/>
        </p:nvSpPr>
        <p:spPr>
          <a:xfrm>
            <a:off x="167666" y="2348328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4532C3-4D7E-47E2-BAFD-737C6E9DA85A}"/>
              </a:ext>
            </a:extLst>
          </p:cNvPr>
          <p:cNvSpPr txBox="1"/>
          <p:nvPr/>
        </p:nvSpPr>
        <p:spPr>
          <a:xfrm>
            <a:off x="208766" y="853081"/>
            <a:ext cx="841331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Launch a simple but powerful "Smile and Say Hello" campaign in your school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Students can design and wear custom badges with positive messages to prompt friendly greetings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4C580C-42D9-AEAE-C138-37F19037A538}"/>
              </a:ext>
            </a:extLst>
          </p:cNvPr>
          <p:cNvSpPr txBox="1"/>
          <p:nvPr/>
        </p:nvSpPr>
        <p:spPr>
          <a:xfrm>
            <a:off x="208765" y="3058747"/>
            <a:ext cx="8413315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feel-good initiative that reminds us of the power of small gestures and helps support those facing much bigger challenges </a:t>
            </a:r>
            <a:endParaRPr lang="en-US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Highlights the importance of inclusive behaviour to people living on the streets and could really make their already difficult day, just a little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Encourages kindness, connection, and a stronger sense of belonging to break down social barriers</a:t>
            </a:r>
          </a:p>
        </p:txBody>
      </p:sp>
      <p:pic>
        <p:nvPicPr>
          <p:cNvPr id="14" name="Picture 13" descr="A person giving a person a sign&#10;&#10;AI-generated content may be incorrect.">
            <a:extLst>
              <a:ext uri="{FF2B5EF4-FFF2-40B4-BE49-F238E27FC236}">
                <a16:creationId xmlns:a16="http://schemas.microsoft.com/office/drawing/2014/main" id="{088E2661-D5D3-3C05-9218-C9A4C5C77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819" y="626301"/>
            <a:ext cx="3219321" cy="2171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8CAB1F-4E62-1B1E-CA9A-7351AF1285E0}"/>
              </a:ext>
            </a:extLst>
          </p:cNvPr>
          <p:cNvSpPr txBox="1"/>
          <p:nvPr/>
        </p:nvSpPr>
        <p:spPr>
          <a:xfrm>
            <a:off x="9423505" y="3472821"/>
            <a:ext cx="241404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Let parents and carers know about the campaign through school newsletters and advertise it in assemblies or tutor time!</a:t>
            </a:r>
            <a:endParaRPr lang="en-US"/>
          </a:p>
        </p:txBody>
      </p:sp>
      <p:pic>
        <p:nvPicPr>
          <p:cNvPr id="15" name="Picture 14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863B0184-698A-02DC-1CC8-663A91F0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7443" y="3394031"/>
            <a:ext cx="532355" cy="490603"/>
          </a:xfrm>
          <a:prstGeom prst="rect">
            <a:avLst/>
          </a:prstGeom>
        </p:spPr>
      </p:pic>
      <p:pic>
        <p:nvPicPr>
          <p:cNvPr id="17" name="Picture 16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CE84887A-AD28-CDEA-542E-B05D65EF7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21610" y="2932134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C163D2-840B-734C-A1CD-90F51FAF89AD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179627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861CB1-6656-6C75-8407-AFAC306927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Human Rights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E78623-77A0-3A16-BB82-DB9162C40EF9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DAC5A1-9F3B-69F6-7CF6-7B8ED6D3C3C4}"/>
              </a:ext>
            </a:extLst>
          </p:cNvPr>
          <p:cNvSpPr/>
          <p:nvPr/>
        </p:nvSpPr>
        <p:spPr>
          <a:xfrm>
            <a:off x="167666" y="3512894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07F33-F540-4879-134C-276A13FEE85C}"/>
              </a:ext>
            </a:extLst>
          </p:cNvPr>
          <p:cNvSpPr txBox="1"/>
          <p:nvPr/>
        </p:nvSpPr>
        <p:spPr>
          <a:xfrm>
            <a:off x="208766" y="924968"/>
            <a:ext cx="841331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 vibrant World Culture Fundraiser to celebrate the many cultures represented in your school and local community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Include food stalls, music, traditional dress, dance performances, language tasters, and cultural displays 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Run donation-based activities like henna art or calligraphy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Raise funds through selling food or cultural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5E821-D5B5-2438-0D42-6DB2A87F9601}"/>
              </a:ext>
            </a:extLst>
          </p:cNvPr>
          <p:cNvSpPr txBox="1"/>
          <p:nvPr/>
        </p:nvSpPr>
        <p:spPr>
          <a:xfrm>
            <a:off x="208765" y="4323955"/>
            <a:ext cx="841331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joyful and inclusive event that brings people together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Promotes cultural understanding</a:t>
            </a:r>
            <a:endParaRPr lang="en-GB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Supports the fight for human rights around the world</a:t>
            </a:r>
            <a:endParaRPr lang="en-GB">
              <a:ea typeface="Calibri"/>
              <a:cs typeface="Calibri"/>
            </a:endParaRPr>
          </a:p>
        </p:txBody>
      </p:sp>
      <p:pic>
        <p:nvPicPr>
          <p:cNvPr id="13" name="Picture 12" descr="A group of people sitting at a table with food&#10;&#10;AI-generated content may be incorrect.">
            <a:extLst>
              <a:ext uri="{FF2B5EF4-FFF2-40B4-BE49-F238E27FC236}">
                <a16:creationId xmlns:a16="http://schemas.microsoft.com/office/drawing/2014/main" id="{96992E8D-E530-9B40-6636-8B552EAAD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685" y="1026156"/>
            <a:ext cx="2920522" cy="1903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0B30E-0891-C7B6-C7B0-0B1F06D2224B}"/>
              </a:ext>
            </a:extLst>
          </p:cNvPr>
          <p:cNvSpPr txBox="1"/>
          <p:nvPr/>
        </p:nvSpPr>
        <p:spPr>
          <a:xfrm>
            <a:off x="9423505" y="3775534"/>
            <a:ext cx="241404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Make sure you check and discuss your plans with the senior leadership team at your school!</a:t>
            </a:r>
            <a:endParaRPr lang="en-US"/>
          </a:p>
        </p:txBody>
      </p:sp>
      <p:pic>
        <p:nvPicPr>
          <p:cNvPr id="14" name="Picture 13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B711B9FD-4904-40E4-BF37-6A541AB5D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7443" y="3696744"/>
            <a:ext cx="532355" cy="490603"/>
          </a:xfrm>
          <a:prstGeom prst="rect">
            <a:avLst/>
          </a:prstGeom>
        </p:spPr>
      </p:pic>
      <p:pic>
        <p:nvPicPr>
          <p:cNvPr id="17" name="Picture 16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36148FE1-A20E-D342-7F13-71421645F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21610" y="3234847"/>
            <a:ext cx="800100" cy="7715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74A5F0-936D-78DA-36F5-3AD136C7DBA4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4217627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4D89ED-71CF-7E84-1A11-55FB57C4DF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Mental Health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6173D8-BCCF-7E65-CF2D-FBF616A16972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6E6406-A4A2-2CB8-1063-24C11A0EC540}"/>
              </a:ext>
            </a:extLst>
          </p:cNvPr>
          <p:cNvSpPr/>
          <p:nvPr/>
        </p:nvSpPr>
        <p:spPr>
          <a:xfrm>
            <a:off x="167666" y="3210970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702078-25C6-85CE-5EEE-DC2229A59C5D}"/>
              </a:ext>
            </a:extLst>
          </p:cNvPr>
          <p:cNvSpPr txBox="1"/>
          <p:nvPr/>
        </p:nvSpPr>
        <p:spPr>
          <a:xfrm>
            <a:off x="156575" y="924968"/>
            <a:ext cx="7880959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 welcoming Mental Health Café Club during lunch or after school where students can relax, chat, and access mental health resources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Provide flyers with information about local and national support services for attendees to take away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Complement the Café with a sports challenge event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07C5D5-BF04-24AE-0011-5FB3B3E72F8A}"/>
              </a:ext>
            </a:extLst>
          </p:cNvPr>
          <p:cNvSpPr txBox="1"/>
          <p:nvPr/>
        </p:nvSpPr>
        <p:spPr>
          <a:xfrm>
            <a:off x="156574" y="3887513"/>
            <a:ext cx="7745261" cy="18477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holistic approach combining social support, information, and physical health to promote mental wellbeing in your school community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Creates a stigma-free environment where individuals can discuss their mental health openly</a:t>
            </a:r>
          </a:p>
        </p:txBody>
      </p:sp>
      <p:pic>
        <p:nvPicPr>
          <p:cNvPr id="13" name="Picture 12" descr="A glass door with white text on it&#10;&#10;AI-generated content may be incorrect.">
            <a:extLst>
              <a:ext uri="{FF2B5EF4-FFF2-40B4-BE49-F238E27FC236}">
                <a16:creationId xmlns:a16="http://schemas.microsoft.com/office/drawing/2014/main" id="{E3F685FC-7431-ABD9-7FAB-DA795C7C9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961" y="926994"/>
            <a:ext cx="3342623" cy="22134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78B07B-11DB-CB91-4A33-003D299879EC}"/>
              </a:ext>
            </a:extLst>
          </p:cNvPr>
          <p:cNvSpPr txBox="1"/>
          <p:nvPr/>
        </p:nvSpPr>
        <p:spPr>
          <a:xfrm>
            <a:off x="9423505" y="3879917"/>
            <a:ext cx="241404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You'll need an adult present, so why not approach your wellbeing team in school to help you!</a:t>
            </a:r>
            <a:endParaRPr lang="en-US"/>
          </a:p>
        </p:txBody>
      </p:sp>
      <p:pic>
        <p:nvPicPr>
          <p:cNvPr id="17" name="Picture 16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A802B7C0-37CC-7AAD-D865-3C7A570E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7443" y="3801127"/>
            <a:ext cx="532355" cy="490603"/>
          </a:xfrm>
          <a:prstGeom prst="rect">
            <a:avLst/>
          </a:prstGeom>
        </p:spPr>
      </p:pic>
      <p:pic>
        <p:nvPicPr>
          <p:cNvPr id="19" name="Picture 18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899E707F-594D-E9E8-A83E-0F320353F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21610" y="3339230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FDA8CE-4A6C-39B3-D51C-2F0EA093DDD7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781928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6CFFE3-A25C-584D-DD2A-336AF3433A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Old Age / Elderly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0B426A-E539-2CF7-72FC-143518FBCD6A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E310CA-EE14-E982-DD73-6CC2E5F12A42}"/>
              </a:ext>
            </a:extLst>
          </p:cNvPr>
          <p:cNvSpPr/>
          <p:nvPr/>
        </p:nvSpPr>
        <p:spPr>
          <a:xfrm>
            <a:off x="167666" y="3484139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19080-75D4-81FF-3E63-62972603A1EA}"/>
              </a:ext>
            </a:extLst>
          </p:cNvPr>
          <p:cNvSpPr txBox="1"/>
          <p:nvPr/>
        </p:nvSpPr>
        <p:spPr>
          <a:xfrm>
            <a:off x="208766" y="924968"/>
            <a:ext cx="8413315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a "Memory Lane" storytelling event where students interview elderly members of the local community 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Raise funds for elderly charities by inviting donations for attending the event or selling copies of the stories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Compile stories into a digital scrapbook, podcast or display for the school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 tea and cake afternoon featuring stories shared live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4A74CF-9ACC-9742-82C6-CA6F799F15EF}"/>
              </a:ext>
            </a:extLst>
          </p:cNvPr>
          <p:cNvSpPr txBox="1"/>
          <p:nvPr/>
        </p:nvSpPr>
        <p:spPr>
          <a:xfrm>
            <a:off x="208765" y="4295200"/>
            <a:ext cx="841331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meaningful way to celebrate the elderly (through collecting and sharing their life stories, memories, and wisdom)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Bridge generational gaps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Support vital services for older people</a:t>
            </a:r>
          </a:p>
        </p:txBody>
      </p:sp>
      <p:pic>
        <p:nvPicPr>
          <p:cNvPr id="13" name="Picture 12" descr="A person and person clapping&#10;&#10;AI-generated content may be incorrect.">
            <a:extLst>
              <a:ext uri="{FF2B5EF4-FFF2-40B4-BE49-F238E27FC236}">
                <a16:creationId xmlns:a16="http://schemas.microsoft.com/office/drawing/2014/main" id="{5F6C3C45-00C0-FDD2-59C8-CA406A5F8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685" y="929870"/>
            <a:ext cx="3080099" cy="1947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0CD4AE-68B6-B60E-EE9F-EAE079546759}"/>
              </a:ext>
            </a:extLst>
          </p:cNvPr>
          <p:cNvSpPr txBox="1"/>
          <p:nvPr/>
        </p:nvSpPr>
        <p:spPr>
          <a:xfrm>
            <a:off x="9423505" y="3785972"/>
            <a:ext cx="241404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Make the event extra special and invite them along as VIPs.</a:t>
            </a:r>
            <a:endParaRPr lang="en-US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Make it a trip out to remember!</a:t>
            </a:r>
          </a:p>
        </p:txBody>
      </p:sp>
      <p:pic>
        <p:nvPicPr>
          <p:cNvPr id="16" name="Picture 15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4284AE6E-27A3-1AE5-3DED-264E61D55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7443" y="3707182"/>
            <a:ext cx="532355" cy="490603"/>
          </a:xfrm>
          <a:prstGeom prst="rect">
            <a:avLst/>
          </a:prstGeom>
        </p:spPr>
      </p:pic>
      <p:pic>
        <p:nvPicPr>
          <p:cNvPr id="18" name="Picture 17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A1713676-FB27-4521-F74E-7565BA8B6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21610" y="3245285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D0A914-C13E-FF65-7D95-DD68615488E6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203519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6544F0-66EF-7361-C6F9-E37E1731B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Sport and Recreation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7776BE-8DFE-C7CD-1354-677CF00F43AB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EEE40F-A960-0061-0674-670A4FB661EF}"/>
              </a:ext>
            </a:extLst>
          </p:cNvPr>
          <p:cNvSpPr/>
          <p:nvPr/>
        </p:nvSpPr>
        <p:spPr>
          <a:xfrm>
            <a:off x="167666" y="3484140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F0679-446D-17DE-FDC5-08B946429B4D}"/>
              </a:ext>
            </a:extLst>
          </p:cNvPr>
          <p:cNvSpPr txBox="1"/>
          <p:nvPr/>
        </p:nvSpPr>
        <p:spPr>
          <a:xfrm>
            <a:off x="165634" y="924968"/>
            <a:ext cx="8097014" cy="24909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a fun and competitive charity sports match – football, netball, cricket, or rounders – with students taking on staff in a much-anticipated showdown!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Raise funds through "pay to play" entry fees, audience ticket sales, or by setting up stalls selling refreshments and snacks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Add extra excitement with team colours, halftime challenges, or a commentator to keep the crowd entertained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853FC9-2EFB-B90E-58E7-A2C88A582FB0}"/>
              </a:ext>
            </a:extLst>
          </p:cNvPr>
          <p:cNvSpPr txBox="1"/>
          <p:nvPr/>
        </p:nvSpPr>
        <p:spPr>
          <a:xfrm>
            <a:off x="165633" y="4280822"/>
            <a:ext cx="822640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An energetic and inclusive way to bring the school community together in support of a great cause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This event is a great way to build school spirit while promoting the importance of active lifestyles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3" name="Picture 12" descr="A group of kids sitting on the grass&#10;&#10;AI-generated content may be incorrect.">
            <a:extLst>
              <a:ext uri="{FF2B5EF4-FFF2-40B4-BE49-F238E27FC236}">
                <a16:creationId xmlns:a16="http://schemas.microsoft.com/office/drawing/2014/main" id="{F6735331-983B-5E18-9DEF-E1C807654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730" y="376657"/>
            <a:ext cx="3132813" cy="2479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199A6F-9758-0CC2-7A92-A88CC8F5E57A}"/>
              </a:ext>
            </a:extLst>
          </p:cNvPr>
          <p:cNvSpPr txBox="1"/>
          <p:nvPr/>
        </p:nvSpPr>
        <p:spPr>
          <a:xfrm>
            <a:off x="9193861" y="3483260"/>
            <a:ext cx="273763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Consider where you will get the equipment from to run this event...</a:t>
            </a:r>
          </a:p>
          <a:p>
            <a:pPr algn="ctr"/>
            <a:r>
              <a:rPr lang="en-US" b="1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Remember to ask permission from the Head of Department in advance of it taking place!</a:t>
            </a:r>
          </a:p>
        </p:txBody>
      </p:sp>
      <p:pic>
        <p:nvPicPr>
          <p:cNvPr id="16" name="Picture 15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414C85B2-5771-4D1F-24BC-5FC2CAC6B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90429" y="3394032"/>
            <a:ext cx="532355" cy="490603"/>
          </a:xfrm>
          <a:prstGeom prst="rect">
            <a:avLst/>
          </a:prstGeom>
        </p:spPr>
      </p:pic>
      <p:pic>
        <p:nvPicPr>
          <p:cNvPr id="18" name="Picture 17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A1E923CC-16DE-2EFD-DCBB-B9DE22500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54596" y="2932135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29BB09-D445-06FB-11EF-8DC1FF2724DD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58209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A436E8-F54F-48A7-AB4D-4D05D9315BB4}"/>
              </a:ext>
            </a:extLst>
          </p:cNvPr>
          <p:cNvSpPr/>
          <p:nvPr/>
        </p:nvSpPr>
        <p:spPr>
          <a:xfrm>
            <a:off x="750517" y="634258"/>
            <a:ext cx="3131506" cy="678493"/>
          </a:xfrm>
          <a:prstGeom prst="roundRect">
            <a:avLst/>
          </a:prstGeom>
          <a:solidFill>
            <a:srgbClr val="522674"/>
          </a:solidFill>
          <a:ln>
            <a:solidFill>
              <a:srgbClr val="5226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 Formulation Strategies</a:t>
            </a:r>
            <a:endParaRPr lang="en-US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2011DE-F13E-93C2-2022-201D4085B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 sz="2400" dirty="0">
                <a:latin typeface="Arial"/>
                <a:cs typeface="Arial"/>
              </a:rPr>
              <a:t>Matrix 1 – click an issue for an idea!</a:t>
            </a:r>
            <a:endParaRPr lang="en-GB" sz="2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E7C62F-DFD3-0ED6-A85F-B6166DE3817B}"/>
              </a:ext>
            </a:extLst>
          </p:cNvPr>
          <p:cNvSpPr/>
          <p:nvPr/>
        </p:nvSpPr>
        <p:spPr>
          <a:xfrm>
            <a:off x="4530899" y="623691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Army and Ex-Services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CC82C1-1537-E1DF-F746-A6C9D224718B}"/>
              </a:ext>
            </a:extLst>
          </p:cNvPr>
          <p:cNvSpPr/>
          <p:nvPr/>
        </p:nvSpPr>
        <p:spPr>
          <a:xfrm>
            <a:off x="4530898" y="164286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Gender Based Violence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576B5E-89D4-F720-EAA9-A7DB696FC0A0}"/>
              </a:ext>
            </a:extLst>
          </p:cNvPr>
          <p:cNvSpPr/>
          <p:nvPr/>
        </p:nvSpPr>
        <p:spPr>
          <a:xfrm>
            <a:off x="4530898" y="2652515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C3EC4E7-C577-36E6-903E-9D2252C77D1A}"/>
              </a:ext>
            </a:extLst>
          </p:cNvPr>
          <p:cNvSpPr/>
          <p:nvPr/>
        </p:nvSpPr>
        <p:spPr>
          <a:xfrm>
            <a:off x="4530898" y="366216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and Recreation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8B721F-B4C9-1B02-36F4-BFFF27C2AC75}"/>
              </a:ext>
            </a:extLst>
          </p:cNvPr>
          <p:cNvSpPr/>
          <p:nvPr/>
        </p:nvSpPr>
        <p:spPr>
          <a:xfrm>
            <a:off x="8312323" y="623690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Cohesion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53C9709-6C55-E164-3C9D-C9CFB2F9B072}"/>
              </a:ext>
            </a:extLst>
          </p:cNvPr>
          <p:cNvSpPr/>
          <p:nvPr/>
        </p:nvSpPr>
        <p:spPr>
          <a:xfrm>
            <a:off x="8312323" y="1642865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38AB41F-F394-5FBB-3718-B2004603C2FC}"/>
              </a:ext>
            </a:extLst>
          </p:cNvPr>
          <p:cNvSpPr/>
          <p:nvPr/>
        </p:nvSpPr>
        <p:spPr>
          <a:xfrm>
            <a:off x="8312323" y="26525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Housing and Homelessness</a:t>
            </a:r>
            <a:endParaRPr lang="en-GB" sz="2000" b="1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15EB559-37D8-98C4-EB19-73B079BAA79B}"/>
              </a:ext>
            </a:extLst>
          </p:cNvPr>
          <p:cNvSpPr/>
          <p:nvPr/>
        </p:nvSpPr>
        <p:spPr>
          <a:xfrm>
            <a:off x="8312323" y="3662165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Old Age / Elderly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0835D1C-13A7-826E-76A8-E8FF3607C410}"/>
              </a:ext>
            </a:extLst>
          </p:cNvPr>
          <p:cNvSpPr/>
          <p:nvPr/>
        </p:nvSpPr>
        <p:spPr>
          <a:xfrm>
            <a:off x="749473" y="1642865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Disability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1D132BB-6091-31A2-EC5D-DEA534ED7358}"/>
              </a:ext>
            </a:extLst>
          </p:cNvPr>
          <p:cNvSpPr/>
          <p:nvPr/>
        </p:nvSpPr>
        <p:spPr>
          <a:xfrm>
            <a:off x="758998" y="26525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Education, Employment, and Training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D14201-6FE8-C96C-715A-B9A246DB8D29}"/>
              </a:ext>
            </a:extLst>
          </p:cNvPr>
          <p:cNvSpPr/>
          <p:nvPr/>
        </p:nvSpPr>
        <p:spPr>
          <a:xfrm>
            <a:off x="758998" y="3662165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Human Rights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CFB2ABD-D8BB-7DAA-C69F-D0E91B9AEED9}"/>
              </a:ext>
            </a:extLst>
          </p:cNvPr>
          <p:cNvSpPr/>
          <p:nvPr/>
        </p:nvSpPr>
        <p:spPr>
          <a:xfrm>
            <a:off x="749473" y="465276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Mental Health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9113C7F-8402-2F4A-98D5-16B55B72196A}"/>
              </a:ext>
            </a:extLst>
          </p:cNvPr>
          <p:cNvSpPr/>
          <p:nvPr/>
        </p:nvSpPr>
        <p:spPr>
          <a:xfrm>
            <a:off x="4530116" y="464780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 Poverty Relief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922C27C-2147-D492-C671-96E3442D1EE7}"/>
              </a:ext>
            </a:extLst>
          </p:cNvPr>
          <p:cNvSpPr/>
          <p:nvPr/>
        </p:nvSpPr>
        <p:spPr>
          <a:xfrm>
            <a:off x="8312323" y="4649111"/>
            <a:ext cx="3131506" cy="678493"/>
          </a:xfrm>
          <a:prstGeom prst="roundRect">
            <a:avLst/>
          </a:prstGeom>
          <a:solidFill>
            <a:srgbClr val="522674"/>
          </a:solidFill>
          <a:ln>
            <a:solidFill>
              <a:srgbClr val="5226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48A2EAA-3557-9EC3-6790-C41AFC8C7B12}"/>
              </a:ext>
            </a:extLst>
          </p:cNvPr>
          <p:cNvSpPr/>
          <p:nvPr/>
        </p:nvSpPr>
        <p:spPr>
          <a:xfrm>
            <a:off x="449502" y="6092477"/>
            <a:ext cx="98120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Return</a:t>
            </a:r>
            <a:endParaRPr lang="en-US">
              <a:solidFill>
                <a:schemeClr val="tx1"/>
              </a:solidFill>
              <a:latin typeface="Arial"/>
              <a:ea typeface="Calibri"/>
              <a:cs typeface="Calibri"/>
              <a:hlinkClick r:id="rId17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313942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0ABDF2-7ACD-AED7-B92B-E6E6987FE6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UK Poverty Relief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CE0B26-B051-FAF1-E1CA-56CC9ED9CAE1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3A7129-BC42-C09C-19E9-7DDE67BBA32D}"/>
              </a:ext>
            </a:extLst>
          </p:cNvPr>
          <p:cNvSpPr/>
          <p:nvPr/>
        </p:nvSpPr>
        <p:spPr>
          <a:xfrm>
            <a:off x="167666" y="3469762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959428-F40A-DA2C-7815-CA9C52DB5AF2}"/>
              </a:ext>
            </a:extLst>
          </p:cNvPr>
          <p:cNvSpPr txBox="1"/>
          <p:nvPr/>
        </p:nvSpPr>
        <p:spPr>
          <a:xfrm>
            <a:off x="156575" y="924968"/>
            <a:ext cx="7494740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a bake sale with a twist! Instead of money, ask students and staff to bring a non-perishable food item or essential toiletry in exchange for a baked good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Encourage homemade bakes and involve different year groups in baking, decorating, or running the stall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You could also add a recipe card station or "bake and donate" competition to boost involvement</a:t>
            </a:r>
          </a:p>
          <a:p>
            <a:endParaRPr lang="en-GB" sz="2200">
              <a:solidFill>
                <a:srgbClr val="522674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C8FB2F-721A-2E7D-D11E-8894D53C794E}"/>
              </a:ext>
            </a:extLst>
          </p:cNvPr>
          <p:cNvSpPr txBox="1"/>
          <p:nvPr/>
        </p:nvSpPr>
        <p:spPr>
          <a:xfrm>
            <a:off x="156574" y="4266445"/>
            <a:ext cx="76617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 fun, delicious way to raise awareness of food poverty while making a real impact in your local community.</a:t>
            </a:r>
            <a:endParaRPr lang="en-US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All collected items will be donated to a local foodbank or poverty relief charity within your local community</a:t>
            </a:r>
          </a:p>
        </p:txBody>
      </p:sp>
      <p:pic>
        <p:nvPicPr>
          <p:cNvPr id="10" name="Picture 9" descr="Surfachem | Surfachem | Bake Off 2019">
            <a:extLst>
              <a:ext uri="{FF2B5EF4-FFF2-40B4-BE49-F238E27FC236}">
                <a16:creationId xmlns:a16="http://schemas.microsoft.com/office/drawing/2014/main" id="{05FEAE86-C72A-499E-15E4-7ED0BC39A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907" y="813670"/>
            <a:ext cx="3171172" cy="23809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80B908-84BC-0392-DB61-0294C8443F8B}"/>
              </a:ext>
            </a:extLst>
          </p:cNvPr>
          <p:cNvSpPr txBox="1"/>
          <p:nvPr/>
        </p:nvSpPr>
        <p:spPr>
          <a:xfrm>
            <a:off x="8562290" y="4281142"/>
            <a:ext cx="327204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522674"/>
                </a:solidFill>
                <a:latin typeface="Arial"/>
                <a:cs typeface="Segoe UI"/>
              </a:rPr>
              <a:t>Promote and advertise this event around your school for maximum impact and footfall!</a:t>
            </a:r>
          </a:p>
        </p:txBody>
      </p:sp>
      <p:pic>
        <p:nvPicPr>
          <p:cNvPr id="17" name="Picture 16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A496E93E-28F2-4DB0-BAD8-A902816AB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32108" y="3912818"/>
            <a:ext cx="532355" cy="490603"/>
          </a:xfrm>
          <a:prstGeom prst="rect">
            <a:avLst/>
          </a:prstGeom>
        </p:spPr>
      </p:pic>
      <p:pic>
        <p:nvPicPr>
          <p:cNvPr id="19" name="Picture 18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8E5A6C37-448D-C575-3294-929A2F15C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67725" y="3393771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ADC469-766B-0F71-F4AC-263D8F583C13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510821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5F84D8-84E0-E298-B282-7721F45CB4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Final Thoughts</a:t>
            </a:r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5895C9-8A62-B298-CF68-61685205CEA8}"/>
              </a:ext>
            </a:extLst>
          </p:cNvPr>
          <p:cNvSpPr/>
          <p:nvPr/>
        </p:nvSpPr>
        <p:spPr>
          <a:xfrm>
            <a:off x="167666" y="6092477"/>
            <a:ext cx="186846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Action Matrix 1</a:t>
            </a:r>
            <a:endParaRPr lang="en-GB" sz="1200" b="1">
              <a:solidFill>
                <a:schemeClr val="tx1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31E993-72C2-B1AA-7D83-AB2A11B384B4}"/>
              </a:ext>
            </a:extLst>
          </p:cNvPr>
          <p:cNvSpPr/>
          <p:nvPr/>
        </p:nvSpPr>
        <p:spPr>
          <a:xfrm>
            <a:off x="168448" y="137915"/>
            <a:ext cx="65986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Inspiration and Advice from the First Give team...</a:t>
            </a:r>
            <a:endParaRPr lang="en-US" sz="2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B49BF6-6341-9B3F-808B-D20E6DFBDA22}"/>
              </a:ext>
            </a:extLst>
          </p:cNvPr>
          <p:cNvSpPr/>
          <p:nvPr/>
        </p:nvSpPr>
        <p:spPr>
          <a:xfrm>
            <a:off x="167666" y="430490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Most Importantly...</a:t>
            </a:r>
            <a:endParaRPr lang="en-US">
              <a:solidFill>
                <a:schemeClr val="bg1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B5F7AF-8AA0-674A-0C1E-439B28F1F69C}"/>
              </a:ext>
            </a:extLst>
          </p:cNvPr>
          <p:cNvSpPr txBox="1"/>
          <p:nvPr/>
        </p:nvSpPr>
        <p:spPr>
          <a:xfrm>
            <a:off x="208766" y="924968"/>
            <a:ext cx="8413315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Find something that genuinely excites you!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Make the most of the variety of skills within your team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Work together and share out tasks equally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Listen to each other's viewpoints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Use your teachers as a source of support with organising social actions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Be prepared to face some challenges – it's not always easy, but it will be worth it!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Always link your social action back to your chosen social issue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AD73D6-FFC5-F23A-12C5-C18ADA18BD39}"/>
              </a:ext>
            </a:extLst>
          </p:cNvPr>
          <p:cNvSpPr txBox="1"/>
          <p:nvPr/>
        </p:nvSpPr>
        <p:spPr>
          <a:xfrm>
            <a:off x="208765" y="5115967"/>
            <a:ext cx="841331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Enjoy it! This is a unique opportunity to do something amazing!</a:t>
            </a:r>
            <a:endParaRPr lang="en-US" sz="22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5" name="Picture 14" descr="Home - First Give">
            <a:extLst>
              <a:ext uri="{FF2B5EF4-FFF2-40B4-BE49-F238E27FC236}">
                <a16:creationId xmlns:a16="http://schemas.microsoft.com/office/drawing/2014/main" id="{B8C75D6E-6F7B-259F-91C9-0B5507AD4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5" y="197048"/>
            <a:ext cx="2971800" cy="2444353"/>
          </a:xfrm>
          <a:prstGeom prst="rect">
            <a:avLst/>
          </a:prstGeom>
        </p:spPr>
      </p:pic>
      <p:pic>
        <p:nvPicPr>
          <p:cNvPr id="16" name="Picture 15" descr="Our Programme - First Give">
            <a:extLst>
              <a:ext uri="{FF2B5EF4-FFF2-40B4-BE49-F238E27FC236}">
                <a16:creationId xmlns:a16="http://schemas.microsoft.com/office/drawing/2014/main" id="{FB689330-7B8B-F2FF-F0A2-3110DACF5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475" y="2971800"/>
            <a:ext cx="2743200" cy="27432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BD7E27-62B4-9B91-6BB5-E5139C396B0C}"/>
              </a:ext>
            </a:extLst>
          </p:cNvPr>
          <p:cNvSpPr/>
          <p:nvPr/>
        </p:nvSpPr>
        <p:spPr>
          <a:xfrm>
            <a:off x="2109199" y="6092476"/>
            <a:ext cx="186846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Action Matrix 2</a:t>
            </a:r>
            <a:endParaRPr lang="en-GB" sz="1200" b="1">
              <a:solidFill>
                <a:schemeClr val="tx1"/>
              </a:solidFill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69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80210-CB89-AE63-A215-C6D0EB095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8A886E-4B41-106D-3C60-DB85C5CDA0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 sz="2400" dirty="0">
                <a:latin typeface="Arial"/>
                <a:cs typeface="Arial"/>
              </a:rPr>
              <a:t>Matrix 2 – click an issue for an idea!</a:t>
            </a:r>
            <a:endParaRPr lang="en-GB" sz="2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0B1053-1CAC-FFB1-77B0-704ED32125F9}"/>
              </a:ext>
            </a:extLst>
          </p:cNvPr>
          <p:cNvSpPr/>
          <p:nvPr/>
        </p:nvSpPr>
        <p:spPr>
          <a:xfrm>
            <a:off x="4530899" y="633216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Army and Ex-Services</a:t>
            </a:r>
            <a:endParaRPr lang="en-GB" sz="2000" b="1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C356ED-C046-700E-9199-3936D8B0714D}"/>
              </a:ext>
            </a:extLst>
          </p:cNvPr>
          <p:cNvSpPr/>
          <p:nvPr/>
        </p:nvSpPr>
        <p:spPr>
          <a:xfrm>
            <a:off x="4530898" y="1642865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Gender Based Violence</a:t>
            </a:r>
            <a:endParaRPr lang="en-GB" sz="2000" b="1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1B423EE-58A1-4AFA-4FC1-379F0483DAC1}"/>
              </a:ext>
            </a:extLst>
          </p:cNvPr>
          <p:cNvSpPr/>
          <p:nvPr/>
        </p:nvSpPr>
        <p:spPr>
          <a:xfrm>
            <a:off x="4530898" y="26525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</a:t>
            </a:r>
            <a:endParaRPr lang="en-GB" sz="2000" b="1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3AA2EF1-CE56-504C-A67B-73FCDFCF3A84}"/>
              </a:ext>
            </a:extLst>
          </p:cNvPr>
          <p:cNvSpPr/>
          <p:nvPr/>
        </p:nvSpPr>
        <p:spPr>
          <a:xfrm>
            <a:off x="4530898" y="3662165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and Recreation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BEF75DF-0594-0107-55DE-20485D700D1C}"/>
              </a:ext>
            </a:extLst>
          </p:cNvPr>
          <p:cNvSpPr/>
          <p:nvPr/>
        </p:nvSpPr>
        <p:spPr>
          <a:xfrm>
            <a:off x="8312323" y="633215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Cohesion</a:t>
            </a:r>
            <a:endParaRPr lang="en-GB" sz="2000" b="1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469210-5964-921F-4C74-8A6FB8A817C0}"/>
              </a:ext>
            </a:extLst>
          </p:cNvPr>
          <p:cNvSpPr/>
          <p:nvPr/>
        </p:nvSpPr>
        <p:spPr>
          <a:xfrm>
            <a:off x="8312323" y="164286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CAD7C71-93B5-47F1-8E93-7214719E84D9}"/>
              </a:ext>
            </a:extLst>
          </p:cNvPr>
          <p:cNvSpPr/>
          <p:nvPr/>
        </p:nvSpPr>
        <p:spPr>
          <a:xfrm>
            <a:off x="8312323" y="2652515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Housing and Homelessness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29ED9D1-CA08-A8D9-1CAB-B8C9ED76A598}"/>
              </a:ext>
            </a:extLst>
          </p:cNvPr>
          <p:cNvSpPr/>
          <p:nvPr/>
        </p:nvSpPr>
        <p:spPr>
          <a:xfrm>
            <a:off x="8312323" y="366216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Old Age / Elderly</a:t>
            </a:r>
            <a:endParaRPr lang="en-GB" sz="2000" b="1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A917674-C5B4-8D25-35FE-667F18D3B171}"/>
              </a:ext>
            </a:extLst>
          </p:cNvPr>
          <p:cNvSpPr/>
          <p:nvPr/>
        </p:nvSpPr>
        <p:spPr>
          <a:xfrm>
            <a:off x="749473" y="164286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Disability</a:t>
            </a:r>
            <a:endParaRPr lang="en-GB" sz="2000" b="1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1A0767-1CDE-A389-CDDE-39D81B0A1E11}"/>
              </a:ext>
            </a:extLst>
          </p:cNvPr>
          <p:cNvSpPr/>
          <p:nvPr/>
        </p:nvSpPr>
        <p:spPr>
          <a:xfrm>
            <a:off x="749473" y="2652515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Education, Employment, and Training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CF88075-9A69-8AC6-DC55-C6AEE43D289E}"/>
              </a:ext>
            </a:extLst>
          </p:cNvPr>
          <p:cNvSpPr/>
          <p:nvPr/>
        </p:nvSpPr>
        <p:spPr>
          <a:xfrm>
            <a:off x="749473" y="366216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Human Rights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F8EC479-EF63-A63C-DA59-FD7B1D1F4E4C}"/>
              </a:ext>
            </a:extLst>
          </p:cNvPr>
          <p:cNvSpPr/>
          <p:nvPr/>
        </p:nvSpPr>
        <p:spPr>
          <a:xfrm>
            <a:off x="749473" y="4652765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Mental Health</a:t>
            </a:r>
            <a:endParaRPr lang="en-GB" sz="2000" b="1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A0E2E10-C6AD-E0F9-8DBB-BC9FCB1BBF1E}"/>
              </a:ext>
            </a:extLst>
          </p:cNvPr>
          <p:cNvSpPr/>
          <p:nvPr/>
        </p:nvSpPr>
        <p:spPr>
          <a:xfrm>
            <a:off x="4530116" y="4647807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 Poverty Relief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FC80B8D-7C0E-2E05-42BB-F5CF55877FD0}"/>
              </a:ext>
            </a:extLst>
          </p:cNvPr>
          <p:cNvSpPr/>
          <p:nvPr/>
        </p:nvSpPr>
        <p:spPr>
          <a:xfrm>
            <a:off x="740992" y="643783"/>
            <a:ext cx="3131506" cy="678493"/>
          </a:xfrm>
          <a:prstGeom prst="roundRect">
            <a:avLst/>
          </a:prstGeom>
          <a:solidFill>
            <a:srgbClr val="522674"/>
          </a:solidFill>
          <a:ln>
            <a:solidFill>
              <a:srgbClr val="5226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 Formulation Strategies</a:t>
            </a:r>
            <a:endParaRPr lang="en-US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BFCF886-C2A5-67DB-04B9-B27210850578}"/>
              </a:ext>
            </a:extLst>
          </p:cNvPr>
          <p:cNvSpPr/>
          <p:nvPr/>
        </p:nvSpPr>
        <p:spPr>
          <a:xfrm>
            <a:off x="8312323" y="4649111"/>
            <a:ext cx="3131506" cy="678493"/>
          </a:xfrm>
          <a:prstGeom prst="roundRect">
            <a:avLst/>
          </a:prstGeom>
          <a:solidFill>
            <a:srgbClr val="522674"/>
          </a:solidFill>
          <a:ln>
            <a:solidFill>
              <a:srgbClr val="5226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/>
                <a:ea typeface="Calibri"/>
                <a:cs typeface="Arial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5DE55D8-85A8-BF26-EC1A-425F0B9DD0F0}"/>
              </a:ext>
            </a:extLst>
          </p:cNvPr>
          <p:cNvSpPr/>
          <p:nvPr/>
        </p:nvSpPr>
        <p:spPr>
          <a:xfrm>
            <a:off x="658269" y="6092477"/>
            <a:ext cx="98120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Return</a:t>
            </a:r>
            <a:endParaRPr lang="en-US">
              <a:solidFill>
                <a:schemeClr val="tx1"/>
              </a:solidFill>
              <a:latin typeface="Arial"/>
              <a:ea typeface="Calibri"/>
              <a:cs typeface="Calibri"/>
              <a:hlinkClick r:id="rId17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03706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BABF72-AA46-AA6E-A9D5-3617E5253E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Army and Ex-Services</a:t>
            </a:r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7A0259-F07A-1335-6209-FECC403504E9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F4DD14-E686-2A11-00AD-B28B85E7772C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Social Action Idea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2994C0-A9E0-1224-0AEE-0B702283ACF8}"/>
              </a:ext>
            </a:extLst>
          </p:cNvPr>
          <p:cNvSpPr/>
          <p:nvPr/>
        </p:nvSpPr>
        <p:spPr>
          <a:xfrm>
            <a:off x="167666" y="310475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FF0CF-1BCA-200F-310F-A369D3B70B5D}"/>
              </a:ext>
            </a:extLst>
          </p:cNvPr>
          <p:cNvSpPr txBox="1"/>
          <p:nvPr/>
        </p:nvSpPr>
        <p:spPr>
          <a:xfrm>
            <a:off x="170666" y="820193"/>
            <a:ext cx="7498915" cy="21331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an action-packed Community Fun Day 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Link it to physical challenges inspired by military-style training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Activities could include tug-of-war, tyre flipping, relay races, mini assault courses, and family-friendly boot camp sessions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7C65B-6ACE-8FCC-6ABB-C1D3252FABAB}"/>
              </a:ext>
            </a:extLst>
          </p:cNvPr>
          <p:cNvSpPr txBox="1"/>
          <p:nvPr/>
        </p:nvSpPr>
        <p:spPr>
          <a:xfrm>
            <a:off x="170665" y="3896767"/>
            <a:ext cx="7498915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Improves the mental health of participants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Showcases the benefits of participating in physical activity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Creates teamwork opportunities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Creates fundraising opportunities through sponsorship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D5C37B-6265-166E-8C0C-0DA05F27EA22}"/>
              </a:ext>
            </a:extLst>
          </p:cNvPr>
          <p:cNvSpPr txBox="1"/>
          <p:nvPr/>
        </p:nvSpPr>
        <p:spPr>
          <a:xfrm>
            <a:off x="8562290" y="4657836"/>
            <a:ext cx="327204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baseline="0">
                <a:solidFill>
                  <a:srgbClr val="522674"/>
                </a:solidFill>
                <a:latin typeface="Arial"/>
                <a:ea typeface="Segoe UI"/>
                <a:cs typeface="Segoe UI"/>
              </a:rPr>
              <a:t>How could you make </a:t>
            </a:r>
            <a:r>
              <a:rPr lang="en-US" sz="2000" b="1">
                <a:solidFill>
                  <a:srgbClr val="522674"/>
                </a:solidFill>
                <a:latin typeface="Arial"/>
                <a:ea typeface="Segoe UI"/>
                <a:cs typeface="Segoe UI"/>
              </a:rPr>
              <a:t>this idea</a:t>
            </a:r>
            <a:r>
              <a:rPr lang="en-US" sz="2000" b="1" baseline="0">
                <a:solidFill>
                  <a:srgbClr val="522674"/>
                </a:solidFill>
                <a:latin typeface="Arial"/>
                <a:ea typeface="Segoe UI"/>
                <a:cs typeface="Segoe UI"/>
              </a:rPr>
              <a:t> your own?</a:t>
            </a:r>
            <a:endParaRPr lang="en-GB" sz="2000" b="1">
              <a:solidFill>
                <a:srgbClr val="522674"/>
              </a:solidFill>
              <a:latin typeface="Arial"/>
              <a:cs typeface="Arial"/>
            </a:endParaRPr>
          </a:p>
        </p:txBody>
      </p:sp>
      <p:pic>
        <p:nvPicPr>
          <p:cNvPr id="8" name="Picture 7" descr="A group of people doing push ups&#10;&#10;AI-generated content may be incorrect.">
            <a:extLst>
              <a:ext uri="{FF2B5EF4-FFF2-40B4-BE49-F238E27FC236}">
                <a16:creationId xmlns:a16="http://schemas.microsoft.com/office/drawing/2014/main" id="{8EE74AF4-87E5-A1FB-76FF-FC76EA19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763" y="933450"/>
            <a:ext cx="3457575" cy="2533650"/>
          </a:xfrm>
          <a:prstGeom prst="rect">
            <a:avLst/>
          </a:prstGeom>
        </p:spPr>
      </p:pic>
      <p:pic>
        <p:nvPicPr>
          <p:cNvPr id="15" name="Picture 14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30687C41-0A78-065B-B050-BD8860196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32108" y="4414772"/>
            <a:ext cx="532355" cy="490603"/>
          </a:xfrm>
          <a:prstGeom prst="rect">
            <a:avLst/>
          </a:prstGeom>
        </p:spPr>
      </p:pic>
      <p:pic>
        <p:nvPicPr>
          <p:cNvPr id="17" name="Picture 16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F7D5F34C-2510-9B0C-7505-EB4FC45FA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67725" y="3895725"/>
            <a:ext cx="8001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11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C46411-984E-94EA-3021-75EEBA7A1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Community Cohesion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1D84E5-735A-D22A-ED10-3917A6302CDB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C0B339-117F-3548-5BAE-9CCE8AB01200}"/>
              </a:ext>
            </a:extLst>
          </p:cNvPr>
          <p:cNvSpPr/>
          <p:nvPr/>
        </p:nvSpPr>
        <p:spPr>
          <a:xfrm>
            <a:off x="167666" y="312380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3A1D40-C916-1EDF-74B8-C83732D97678}"/>
              </a:ext>
            </a:extLst>
          </p:cNvPr>
          <p:cNvSpPr txBox="1"/>
          <p:nvPr/>
        </p:nvSpPr>
        <p:spPr>
          <a:xfrm>
            <a:off x="170666" y="820193"/>
            <a:ext cx="7927540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Create a vibrant school display.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Fill it with positive messages, kind words, and uplifting artwork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Get the Art department involved to help design posters, illustrations, and creative pieces that promote kindness and unity</a:t>
            </a: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262C4E-E138-96AE-0A65-56714860FF1C}"/>
              </a:ext>
            </a:extLst>
          </p:cNvPr>
          <p:cNvSpPr txBox="1"/>
          <p:nvPr/>
        </p:nvSpPr>
        <p:spPr>
          <a:xfrm>
            <a:off x="170665" y="3906292"/>
            <a:ext cx="7927540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Spreads positivity and supports a great cause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Creates new friendships and connections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Encourages people to 'speak out'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Positive affirmations to improve mental health and wellbeing</a:t>
            </a:r>
          </a:p>
        </p:txBody>
      </p:sp>
      <p:pic>
        <p:nvPicPr>
          <p:cNvPr id="3" name="Picture 2" descr="A table with paper cups and scissors&#10;&#10;AI-generated content may be incorrect.">
            <a:extLst>
              <a:ext uri="{FF2B5EF4-FFF2-40B4-BE49-F238E27FC236}">
                <a16:creationId xmlns:a16="http://schemas.microsoft.com/office/drawing/2014/main" id="{3D12A9E5-8789-A5A6-7CB2-D5CA65C90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225" y="481013"/>
            <a:ext cx="2476500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08D845-2C93-D74C-E162-C832E4355045}"/>
              </a:ext>
            </a:extLst>
          </p:cNvPr>
          <p:cNvSpPr txBox="1"/>
          <p:nvPr/>
        </p:nvSpPr>
        <p:spPr>
          <a:xfrm>
            <a:off x="8562290" y="4619736"/>
            <a:ext cx="327204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522674"/>
                </a:solidFill>
                <a:latin typeface="Arial"/>
                <a:cs typeface="Segoe UI"/>
              </a:rPr>
              <a:t>What type of messages would make your day brighter? </a:t>
            </a:r>
          </a:p>
        </p:txBody>
      </p:sp>
      <p:pic>
        <p:nvPicPr>
          <p:cNvPr id="15" name="Picture 14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1424E439-1769-3609-6C86-8BDC3E0C1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32108" y="4376672"/>
            <a:ext cx="532355" cy="490603"/>
          </a:xfrm>
          <a:prstGeom prst="rect">
            <a:avLst/>
          </a:prstGeom>
        </p:spPr>
      </p:pic>
      <p:pic>
        <p:nvPicPr>
          <p:cNvPr id="17" name="Picture 16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02A72325-58D6-14B4-05B7-4A6F03F63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67725" y="3857625"/>
            <a:ext cx="800100" cy="7715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D1AEFFC-C125-14ED-ECB1-5D57FC9C2E80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15991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FDF041-AFA1-6FA5-2A20-0F7C8AF131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Disability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741982-5363-A3EA-26F0-8CB691FF71EB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769A33-A005-0B4E-32FC-37256A356129}"/>
              </a:ext>
            </a:extLst>
          </p:cNvPr>
          <p:cNvSpPr/>
          <p:nvPr/>
        </p:nvSpPr>
        <p:spPr>
          <a:xfrm>
            <a:off x="167666" y="3133332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40D23-1B69-0FB5-0289-20B8D94F2927}"/>
              </a:ext>
            </a:extLst>
          </p:cNvPr>
          <p:cNvSpPr txBox="1"/>
          <p:nvPr/>
        </p:nvSpPr>
        <p:spPr>
          <a:xfrm>
            <a:off x="170666" y="829718"/>
            <a:ext cx="8003740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a "Sponsor Your Senses" challenge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Participants experience everyday tasks while simulating a disability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For example, wearing blindfolds to simulate visual impairment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For example, using earplugs to understand hearing loss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79C9A-6408-8CA8-1C6B-93E4F137D214}"/>
              </a:ext>
            </a:extLst>
          </p:cNvPr>
          <p:cNvSpPr txBox="1"/>
          <p:nvPr/>
        </p:nvSpPr>
        <p:spPr>
          <a:xfrm>
            <a:off x="170665" y="3868192"/>
            <a:ext cx="8003740" cy="1823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Raises awareness of the challenges faced by people with disabilities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Encourages inclusive thinking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Participants could collect sponsorships for completing their tasks</a:t>
            </a:r>
          </a:p>
        </p:txBody>
      </p:sp>
      <p:pic>
        <p:nvPicPr>
          <p:cNvPr id="3" name="Picture 2" descr="Two boys wearing goggles and holding a book&#10;&#10;AI-generated content may be incorrect.">
            <a:extLst>
              <a:ext uri="{FF2B5EF4-FFF2-40B4-BE49-F238E27FC236}">
                <a16:creationId xmlns:a16="http://schemas.microsoft.com/office/drawing/2014/main" id="{0B2B03E0-300F-DCCC-4E04-3C6E38011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9" t="182" r="3294" b="3333"/>
          <a:stretch>
            <a:fillRect/>
          </a:stretch>
        </p:blipFill>
        <p:spPr>
          <a:xfrm>
            <a:off x="8770502" y="613766"/>
            <a:ext cx="2857518" cy="22056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F2BA02-3A65-04E2-9B29-22BE0E89C57A}"/>
              </a:ext>
            </a:extLst>
          </p:cNvPr>
          <p:cNvSpPr txBox="1"/>
          <p:nvPr/>
        </p:nvSpPr>
        <p:spPr>
          <a:xfrm>
            <a:off x="8562290" y="3838686"/>
            <a:ext cx="327204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522674"/>
                </a:solidFill>
                <a:latin typeface="Arial"/>
                <a:cs typeface="Segoe UI"/>
              </a:rPr>
              <a:t>Consider the different ways in which society could make the world more accessible for people with disabilities..</a:t>
            </a:r>
            <a:r>
              <a:rPr lang="en-US" sz="2000" b="1">
                <a:solidFill>
                  <a:srgbClr val="F47C58"/>
                </a:solidFill>
                <a:latin typeface="Arial"/>
                <a:cs typeface="Segoe UI"/>
              </a:rPr>
              <a:t>.</a:t>
            </a:r>
          </a:p>
        </p:txBody>
      </p:sp>
      <p:pic>
        <p:nvPicPr>
          <p:cNvPr id="16" name="Picture 15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75CE35A4-B1C1-178F-7D35-FD9B385A7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32108" y="3595622"/>
            <a:ext cx="532355" cy="490603"/>
          </a:xfrm>
          <a:prstGeom prst="rect">
            <a:avLst/>
          </a:prstGeom>
        </p:spPr>
      </p:pic>
      <p:pic>
        <p:nvPicPr>
          <p:cNvPr id="18" name="Picture 17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2F603D87-6A53-3C7D-3430-984468A97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67725" y="3076575"/>
            <a:ext cx="800100" cy="7715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D5C99C-DC0D-A801-AB97-1C3DFA0E05D9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726721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BF5506-D4F8-8012-7A05-8B74FA922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 sz="2400">
                <a:latin typeface="Arial"/>
                <a:cs typeface="Arial"/>
              </a:rPr>
              <a:t>Education, Employment, and Training</a:t>
            </a:r>
            <a:endParaRPr lang="en-GB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D4FD30-19E3-464A-30CB-76C1045C1056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F73E26-D531-281A-B61E-245EA49A6152}"/>
              </a:ext>
            </a:extLst>
          </p:cNvPr>
          <p:cNvSpPr/>
          <p:nvPr/>
        </p:nvSpPr>
        <p:spPr>
          <a:xfrm>
            <a:off x="167666" y="312380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254F8-7058-B34C-E21F-619DD9A14835}"/>
              </a:ext>
            </a:extLst>
          </p:cNvPr>
          <p:cNvSpPr txBox="1"/>
          <p:nvPr/>
        </p:nvSpPr>
        <p:spPr>
          <a:xfrm>
            <a:off x="170666" y="877343"/>
            <a:ext cx="7832290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Organise a book collection and focus on a specific theme – such as mental health or career inspiration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Donate books to your school or local library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Host a fundraising element alongside the drive – such as a sponsored reading challenge or "pay as you feel" book stall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800D5-D66C-5674-5C2C-88F3307CEB8B}"/>
              </a:ext>
            </a:extLst>
          </p:cNvPr>
          <p:cNvSpPr txBox="1"/>
          <p:nvPr/>
        </p:nvSpPr>
        <p:spPr>
          <a:xfrm>
            <a:off x="170665" y="3805562"/>
            <a:ext cx="7404317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Promotes learning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Sparks conversation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Makes a lasting impact on your community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Encourages students and families to donate gently used or new books that help educate and inspire others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64265-EC88-5C39-D326-3DF50E6C4093}"/>
              </a:ext>
            </a:extLst>
          </p:cNvPr>
          <p:cNvSpPr txBox="1"/>
          <p:nvPr/>
        </p:nvSpPr>
        <p:spPr>
          <a:xfrm>
            <a:off x="8562290" y="4435238"/>
            <a:ext cx="327204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522674"/>
                </a:solidFill>
                <a:latin typeface="Arial"/>
                <a:cs typeface="Segoe UI"/>
              </a:rPr>
              <a:t>What is the best way to advertise this idea to people in your school?</a:t>
            </a:r>
          </a:p>
        </p:txBody>
      </p:sp>
      <p:pic>
        <p:nvPicPr>
          <p:cNvPr id="14" name="Picture 13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3CD4A392-DCDB-DDD5-1764-9C7C03D3F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932108" y="4192174"/>
            <a:ext cx="532355" cy="490603"/>
          </a:xfrm>
          <a:prstGeom prst="rect">
            <a:avLst/>
          </a:prstGeom>
        </p:spPr>
      </p:pic>
      <p:pic>
        <p:nvPicPr>
          <p:cNvPr id="16" name="Picture 15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73DAFAC0-E5D8-E1BA-3A53-F5C1A6BB1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67725" y="3673127"/>
            <a:ext cx="800100" cy="771525"/>
          </a:xfrm>
          <a:prstGeom prst="rect">
            <a:avLst/>
          </a:prstGeom>
        </p:spPr>
      </p:pic>
      <p:pic>
        <p:nvPicPr>
          <p:cNvPr id="19" name="Picture 18" descr="A table with books on it&#10;&#10;AI-generated content may be incorrect.">
            <a:extLst>
              <a:ext uri="{FF2B5EF4-FFF2-40B4-BE49-F238E27FC236}">
                <a16:creationId xmlns:a16="http://schemas.microsoft.com/office/drawing/2014/main" id="{210A9F40-BD4F-DA00-C981-31B38E2C2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805" y="472923"/>
            <a:ext cx="2352937" cy="313555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27874F-5CEF-6818-F2EC-090F4ADD7179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70295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7794A-3FB7-C6E8-2D98-29D6180CB1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GB">
                <a:latin typeface="Arial"/>
                <a:cs typeface="Arial"/>
              </a:rPr>
              <a:t>Environment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2E2423-3D76-A65D-EDC0-E8D76A1C0587}"/>
              </a:ext>
            </a:extLst>
          </p:cNvPr>
          <p:cNvSpPr/>
          <p:nvPr/>
        </p:nvSpPr>
        <p:spPr>
          <a:xfrm>
            <a:off x="158923" y="137915"/>
            <a:ext cx="3131506" cy="678493"/>
          </a:xfrm>
          <a:prstGeom prst="roundRect">
            <a:avLst/>
          </a:prstGeom>
          <a:solidFill>
            <a:srgbClr val="2BB9CD"/>
          </a:solidFill>
          <a:ln>
            <a:solidFill>
              <a:srgbClr val="2BB9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Social Action Idea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1CACA7-F077-BEE2-9CE6-99811067CFFE}"/>
              </a:ext>
            </a:extLst>
          </p:cNvPr>
          <p:cNvSpPr/>
          <p:nvPr/>
        </p:nvSpPr>
        <p:spPr>
          <a:xfrm>
            <a:off x="167666" y="3047607"/>
            <a:ext cx="3131506" cy="678493"/>
          </a:xfrm>
          <a:prstGeom prst="roundRect">
            <a:avLst/>
          </a:prstGeom>
          <a:solidFill>
            <a:srgbClr val="F47C58"/>
          </a:solidFill>
          <a:ln>
            <a:solidFill>
              <a:srgbClr val="F47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Impact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89462-35AE-3A01-E959-CF3D8BFD31CE}"/>
              </a:ext>
            </a:extLst>
          </p:cNvPr>
          <p:cNvSpPr txBox="1"/>
          <p:nvPr/>
        </p:nvSpPr>
        <p:spPr>
          <a:xfrm>
            <a:off x="208766" y="877343"/>
            <a:ext cx="841331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Collect used plastic bottles around school and repurpose them into a sustainable greenhouse structure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Use the greenhouse to grow plants, herbs, or vegetables for the school community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Run bottle collection competitions between classes and offer "sponsor a panel donations" for the greenhouse build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D50E02-B938-3DFE-B87B-EC00B2B364A4}"/>
              </a:ext>
            </a:extLst>
          </p:cNvPr>
          <p:cNvSpPr txBox="1"/>
          <p:nvPr/>
        </p:nvSpPr>
        <p:spPr>
          <a:xfrm>
            <a:off x="170665" y="3725317"/>
            <a:ext cx="740366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Raises awareness about plastic waste, recycling, and sustainable living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Benefits both the planet and the people around you in the long-term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522674"/>
                </a:solidFill>
                <a:latin typeface="Arial"/>
                <a:ea typeface="Calibri"/>
                <a:cs typeface="Calibri"/>
              </a:rPr>
              <a:t>Produce grown in the greenhouse could also be sold with proceeds going towards environmental charities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5" name="Picture 14" descr="Shedworking: Recycled plastic bottle sheds">
            <a:extLst>
              <a:ext uri="{FF2B5EF4-FFF2-40B4-BE49-F238E27FC236}">
                <a16:creationId xmlns:a16="http://schemas.microsoft.com/office/drawing/2014/main" id="{4293E9EC-BC28-D23F-95B8-FF895873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471" y="908268"/>
            <a:ext cx="2910213" cy="2140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5AAAD-D18F-015B-06B4-9CA9B3634D15}"/>
              </a:ext>
            </a:extLst>
          </p:cNvPr>
          <p:cNvSpPr txBox="1"/>
          <p:nvPr/>
        </p:nvSpPr>
        <p:spPr>
          <a:xfrm>
            <a:off x="8562290" y="4257786"/>
            <a:ext cx="327204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522674"/>
                </a:solidFill>
                <a:latin typeface="Arial"/>
                <a:cs typeface="Segoe UI"/>
              </a:rPr>
              <a:t>You'll need to ask your teachers' permission and seek support!</a:t>
            </a:r>
            <a:endParaRPr lang="en-US">
              <a:solidFill>
                <a:srgbClr val="522674"/>
              </a:solidFill>
              <a:ea typeface="Calibri"/>
              <a:cs typeface="Calibri"/>
            </a:endParaRPr>
          </a:p>
        </p:txBody>
      </p:sp>
      <p:pic>
        <p:nvPicPr>
          <p:cNvPr id="14" name="Picture 13" descr="A blu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B95126B6-4D4E-AE93-822B-5B0AB3A87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32108" y="4014722"/>
            <a:ext cx="532355" cy="490603"/>
          </a:xfrm>
          <a:prstGeom prst="rect">
            <a:avLst/>
          </a:prstGeom>
        </p:spPr>
      </p:pic>
      <p:pic>
        <p:nvPicPr>
          <p:cNvPr id="17" name="Picture 16" descr="A orange diamond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E6914D0D-2F77-F806-DBEE-CDBFE82B9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67725" y="3495675"/>
            <a:ext cx="800100" cy="771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C41AC7-AF1B-A0C8-C61A-74C6F9C2C2D9}"/>
              </a:ext>
            </a:extLst>
          </p:cNvPr>
          <p:cNvSpPr/>
          <p:nvPr/>
        </p:nvSpPr>
        <p:spPr>
          <a:xfrm>
            <a:off x="167666" y="6092477"/>
            <a:ext cx="2118985" cy="4801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/>
                <a:ea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Thoughts...</a:t>
            </a:r>
            <a:endParaRPr lang="en-US">
              <a:solidFill>
                <a:schemeClr val="tx1"/>
              </a:solidFill>
              <a:ea typeface="Calibri"/>
              <a:cs typeface="Calibri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773381202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_07 First Give presentation King Edward VI MAT" id="{7D796721-78A1-4AFA-8CFB-D12F729F9A7B}" vid="{68C43B70-5AE9-4831-8C92-CB45B97478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_07 First Give presentation King Edward VI MAT" id="{7D796721-78A1-4AFA-8CFB-D12F729F9A7B}" vid="{A987AE6A-8E66-4BE6-B956-ABE86291EFA9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_07 First Give presentation King Edward VI MAT" id="{7D796721-78A1-4AFA-8CFB-D12F729F9A7B}" vid="{B02BFAE2-0423-40D6-B67A-498D205627D4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_07 First Give presentation King Edward VI MAT" id="{7D796721-78A1-4AFA-8CFB-D12F729F9A7B}" vid="{E070B941-03F0-451F-8854-BD66B4EB0CB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AF020D7BD07041A99ECB0738E5219C" ma:contentTypeVersion="20" ma:contentTypeDescription="Create a new document." ma:contentTypeScope="" ma:versionID="a7f3a86d639c2689bbadc93b98247b43">
  <xsd:schema xmlns:xsd="http://www.w3.org/2001/XMLSchema" xmlns:xs="http://www.w3.org/2001/XMLSchema" xmlns:p="http://schemas.microsoft.com/office/2006/metadata/properties" xmlns:ns2="c5b88a89-7724-4260-bf2f-092021e9d459" xmlns:ns3="cd53d762-1ef6-4e3a-a9c9-034b0df5b3d4" targetNamespace="http://schemas.microsoft.com/office/2006/metadata/properties" ma:root="true" ma:fieldsID="e0885be43af522653ecfc892119d879e" ns2:_="" ns3:_="">
    <xsd:import namespace="c5b88a89-7724-4260-bf2f-092021e9d459"/>
    <xsd:import namespace="cd53d762-1ef6-4e3a-a9c9-034b0df5b3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DisplayOnFHub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b88a89-7724-4260-bf2f-092021e9d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038e487-d88c-4823-893f-4c2e20c444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53d762-1ef6-4e3a-a9c9-034b0df5b3d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DisplayOnFHub" ma:index="21" nillable="true" ma:displayName="DisplayOnFHub" ma:default="No" ma:description="Does this folder appear on the Facilitator Hub" ma:format="Dropdown" ma:internalName="DisplayOnFHub">
      <xsd:simpleType>
        <xsd:restriction base="dms:Choice">
          <xsd:enumeration value="Yes"/>
          <xsd:enumeration value="No"/>
        </xsd:restriction>
      </xsd:simpleType>
    </xsd:element>
    <xsd:element name="TaxCatchAll" ma:index="24" nillable="true" ma:displayName="Taxonomy Catch All Column" ma:hidden="true" ma:list="{0d3ab53b-af9c-415f-b7fe-a831bb15c725}" ma:internalName="TaxCatchAll" ma:showField="CatchAllData" ma:web="cd53d762-1ef6-4e3a-a9c9-034b0df5b3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playOnFHub xmlns="cd53d762-1ef6-4e3a-a9c9-034b0df5b3d4">No</DisplayOnFHub>
    <_Flow_SignoffStatus xmlns="c5b88a89-7724-4260-bf2f-092021e9d459" xsi:nil="true"/>
    <lcf76f155ced4ddcb4097134ff3c332f xmlns="c5b88a89-7724-4260-bf2f-092021e9d459">
      <Terms xmlns="http://schemas.microsoft.com/office/infopath/2007/PartnerControls"/>
    </lcf76f155ced4ddcb4097134ff3c332f>
    <TaxCatchAll xmlns="cd53d762-1ef6-4e3a-a9c9-034b0df5b3d4" xsi:nil="true"/>
    <SharedWithUsers xmlns="cd53d762-1ef6-4e3a-a9c9-034b0df5b3d4">
      <UserInfo>
        <DisplayName>Louisa M. Searle</DisplayName>
        <AccountId>13</AccountId>
        <AccountType/>
      </UserInfo>
      <UserInfo>
        <DisplayName>Isaac Jones</DisplayName>
        <AccountId>7</AccountId>
        <AccountType/>
      </UserInfo>
      <UserInfo>
        <DisplayName>Georgia Bennett</DisplayName>
        <AccountId>17</AccountId>
        <AccountType/>
      </UserInfo>
      <UserInfo>
        <DisplayName>Amal Ahmed</DisplayName>
        <AccountId>7597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00333EF-CCDF-4C1F-B86D-33315377EE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774640-B91E-467E-9836-CEBA733A4376}">
  <ds:schemaRefs>
    <ds:schemaRef ds:uri="c5b88a89-7724-4260-bf2f-092021e9d459"/>
    <ds:schemaRef ds:uri="cd53d762-1ef6-4e3a-a9c9-034b0df5b3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3E4CDB7-2C0D-4F9D-BA8A-955EEAD7D8A1}">
  <ds:schemaRefs>
    <ds:schemaRef ds:uri="c5b88a89-7724-4260-bf2f-092021e9d459"/>
    <ds:schemaRef ds:uri="cd53d762-1ef6-4e3a-a9c9-034b0df5b3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First Give Template PPT</Template>
  <TotalTime>0</TotalTime>
  <Words>3514</Words>
  <Application>Microsoft Office PowerPoint</Application>
  <PresentationFormat>Widescreen</PresentationFormat>
  <Paragraphs>379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2_Custom Design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Rhiannon Youssef</dc:creator>
  <cp:lastModifiedBy>Michael Anderson</cp:lastModifiedBy>
  <cp:revision>2</cp:revision>
  <dcterms:created xsi:type="dcterms:W3CDTF">2025-08-15T08:57:55Z</dcterms:created>
  <dcterms:modified xsi:type="dcterms:W3CDTF">2025-09-17T16:12:47Z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0x0101002DAF020D7BD07041A99ECB0738E5219C</vt:lpwstr>
  </property>
  <property fmtid="{D5CDD505-2E9C-101B-9397-08002B2CF9AE}" pid="3" name="MediaServiceImageTags">
    <vt:lpwstr/>
  </property>
</Properties>
</file>