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  <p:sldMasterId id="2147483648" r:id="rId5"/>
    <p:sldMasterId id="2147483669" r:id="rId6"/>
    <p:sldMasterId id="2147483653" r:id="rId7"/>
  </p:sldMasterIdLst>
  <p:notesMasterIdLst>
    <p:notesMasterId r:id="rId17"/>
  </p:notesMasterIdLst>
  <p:sldIdLst>
    <p:sldId id="260" r:id="rId8"/>
    <p:sldId id="269" r:id="rId9"/>
    <p:sldId id="261" r:id="rId10"/>
    <p:sldId id="262" r:id="rId11"/>
    <p:sldId id="263" r:id="rId12"/>
    <p:sldId id="264" r:id="rId13"/>
    <p:sldId id="270" r:id="rId14"/>
    <p:sldId id="266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140515-850C-A476-A26C-67933BE8F12E}" name="Louisa M. Searle" initials="LS" userId="S::louisa@firstgive.co.uk::bf6f98f5-3495-41a2-b727-5ac5f5eaff76" providerId="AD"/>
  <p188:author id="{D994BFFF-0E82-DF55-CD42-15CDC5EC5374}" name="Isaac Jones" initials="IJ" userId="S::Isaac@firstgive.co.uk::063ea86c-d924-4530-99f6-a184173195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B9CD"/>
    <a:srgbClr val="F47C58"/>
    <a:srgbClr val="FACCBE"/>
    <a:srgbClr val="CAEDF3"/>
    <a:srgbClr val="EBE6F3"/>
    <a:srgbClr val="FFFFFF"/>
    <a:srgbClr val="522674"/>
    <a:srgbClr val="E4BAAD"/>
    <a:srgbClr val="DECCE4"/>
    <a:srgbClr val="673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14CEDB-31B4-40F7-993F-04124D7C1E47}" v="3" dt="2025-09-02T14:46:36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9EB67-E704-4B0E-942A-19163F88083A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C54CC-7950-4FAA-85DE-5343F4130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014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 are some additional activities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C54CC-7950-4FAA-85DE-5343F4130EF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16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C54CC-7950-4FAA-85DE-5343F4130E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49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21457-5118-4CA8-B840-D819D626A3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800" y="1435100"/>
            <a:ext cx="7861300" cy="368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4000">
                <a:solidFill>
                  <a:srgbClr val="F47C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sz="3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Main presentation title</a:t>
            </a:r>
          </a:p>
          <a:p>
            <a:pPr lvl="1"/>
            <a:r>
              <a:rPr lang="en-US"/>
              <a:t>Presentation subtitle</a:t>
            </a:r>
          </a:p>
          <a:p>
            <a:pPr lvl="1"/>
            <a:endParaRPr lang="en-US"/>
          </a:p>
          <a:p>
            <a:pPr lvl="2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9468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9522AA5-4812-2AEF-06CE-24927C7E3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9883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9522AA5-4812-2AEF-06CE-24927C7E3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F540C3-E098-14DC-58DB-A383FFE474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584870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24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7F660-5559-44A2-5333-87A39293AF84}"/>
              </a:ext>
            </a:extLst>
          </p:cNvPr>
          <p:cNvSpPr/>
          <p:nvPr/>
        </p:nvSpPr>
        <p:spPr>
          <a:xfrm>
            <a:off x="740529" y="804558"/>
            <a:ext cx="3281680" cy="1732759"/>
          </a:xfrm>
          <a:prstGeom prst="roundRect">
            <a:avLst>
              <a:gd name="adj" fmla="val 4974"/>
            </a:avLst>
          </a:prstGeom>
          <a:solidFill>
            <a:srgbClr val="5A0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4551F8-D1F7-906E-4B1A-5A90628A4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517" y="957381"/>
            <a:ext cx="586021" cy="5670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F6CA6A-C5C0-9E4D-4F89-3FE88958153A}"/>
              </a:ext>
            </a:extLst>
          </p:cNvPr>
          <p:cNvSpPr/>
          <p:nvPr/>
        </p:nvSpPr>
        <p:spPr>
          <a:xfrm>
            <a:off x="4320353" y="804558"/>
            <a:ext cx="3281680" cy="1732759"/>
          </a:xfrm>
          <a:prstGeom prst="roundRect">
            <a:avLst>
              <a:gd name="adj" fmla="val 4974"/>
            </a:avLst>
          </a:prstGeom>
          <a:solidFill>
            <a:srgbClr val="28B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5C409-0541-ECC7-D369-4A5CDFE6EF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5132" y="2249584"/>
            <a:ext cx="586021" cy="56705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F049EE-CDF1-5FD0-D303-4172A5A9EC40}"/>
              </a:ext>
            </a:extLst>
          </p:cNvPr>
          <p:cNvSpPr/>
          <p:nvPr/>
        </p:nvSpPr>
        <p:spPr>
          <a:xfrm>
            <a:off x="7900177" y="795063"/>
            <a:ext cx="3281680" cy="1732759"/>
          </a:xfrm>
          <a:prstGeom prst="roundRect">
            <a:avLst>
              <a:gd name="adj" fmla="val 4974"/>
            </a:avLst>
          </a:prstGeom>
          <a:solidFill>
            <a:srgbClr val="F07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FB0FC7DF-F443-C170-B7F2-B0D4CDE120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621" y="495292"/>
            <a:ext cx="561199" cy="599689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199FFE-E333-2FC3-00E8-3D39C9FDF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1581" y="609125"/>
            <a:ext cx="1679575" cy="719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rgbClr val="DECCE4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57B8C18-41DE-42B8-5C39-37BBE37D41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2410" y="1485012"/>
            <a:ext cx="2628900" cy="874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505E7AEA-0A09-4453-D657-0DA5FDA114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6743" y="1485011"/>
            <a:ext cx="2628900" cy="874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71E37516-763A-AB04-8A11-9F22D0CDC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1406" y="597812"/>
            <a:ext cx="1679575" cy="719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rgbClr val="CAEDF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27E9989-B4DB-FFBF-953D-F565446BEF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1229" y="521772"/>
            <a:ext cx="1679575" cy="719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rgbClr val="FACCBE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0AF65608-E103-7E6B-B4F9-B3E5360884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6566" y="1485011"/>
            <a:ext cx="2628900" cy="874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C5AE562-8774-6C4B-7E8E-769805CE43DB}"/>
              </a:ext>
            </a:extLst>
          </p:cNvPr>
          <p:cNvSpPr/>
          <p:nvPr userDrawn="1"/>
        </p:nvSpPr>
        <p:spPr>
          <a:xfrm>
            <a:off x="4329557" y="3217770"/>
            <a:ext cx="3281680" cy="1732759"/>
          </a:xfrm>
          <a:prstGeom prst="roundRect">
            <a:avLst>
              <a:gd name="adj" fmla="val 4974"/>
            </a:avLst>
          </a:prstGeom>
          <a:solidFill>
            <a:srgbClr val="5A0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39F1EB8-29BD-7145-AB2C-8CE1AD63B3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6545" y="3370593"/>
            <a:ext cx="586021" cy="567056"/>
          </a:xfrm>
          <a:prstGeom prst="rect">
            <a:avLst/>
          </a:prstGeom>
        </p:spPr>
      </p:pic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38AB6D0F-34C7-3C0C-F6BA-B2FE816D14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0609" y="3022337"/>
            <a:ext cx="1679575" cy="719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rgbClr val="DECCE4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BB6A305B-B1D4-3985-B600-7AAAC0CA3A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1438" y="3898224"/>
            <a:ext cx="2628900" cy="874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725E49A-EBD3-D985-BA8B-CB2B4F5FF6AE}"/>
              </a:ext>
            </a:extLst>
          </p:cNvPr>
          <p:cNvSpPr/>
          <p:nvPr userDrawn="1"/>
        </p:nvSpPr>
        <p:spPr>
          <a:xfrm>
            <a:off x="7943118" y="3229083"/>
            <a:ext cx="3281680" cy="1732759"/>
          </a:xfrm>
          <a:prstGeom prst="roundRect">
            <a:avLst>
              <a:gd name="adj" fmla="val 4974"/>
            </a:avLst>
          </a:prstGeom>
          <a:solidFill>
            <a:srgbClr val="28B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9DF07E2-96E0-F85D-9033-4021B5E6E4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7897" y="4674109"/>
            <a:ext cx="586021" cy="567056"/>
          </a:xfrm>
          <a:prstGeom prst="rect">
            <a:avLst/>
          </a:prstGeom>
        </p:spPr>
      </p:pic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EA9DADAF-1A22-B594-B01B-7815A893D3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69508" y="3909536"/>
            <a:ext cx="2628900" cy="874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F6DA23E4-CCB4-5182-0705-3FBB93A2F5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44171" y="3022337"/>
            <a:ext cx="1679575" cy="719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rgbClr val="CAEDF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7E3E656-39A3-D54A-6657-CD28F6E1848E}"/>
              </a:ext>
            </a:extLst>
          </p:cNvPr>
          <p:cNvSpPr/>
          <p:nvPr userDrawn="1"/>
        </p:nvSpPr>
        <p:spPr>
          <a:xfrm>
            <a:off x="710612" y="3227500"/>
            <a:ext cx="3281680" cy="1732759"/>
          </a:xfrm>
          <a:prstGeom prst="roundRect">
            <a:avLst>
              <a:gd name="adj" fmla="val 4974"/>
            </a:avLst>
          </a:prstGeom>
          <a:solidFill>
            <a:srgbClr val="F07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5FC465C7-74C4-3C0A-431D-F93BD41196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56" y="2927729"/>
            <a:ext cx="561199" cy="599689"/>
          </a:xfrm>
          <a:prstGeom prst="rect">
            <a:avLst/>
          </a:prstGeom>
        </p:spPr>
      </p:pic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B06E9ADC-9D3F-6801-786B-1492865D26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11664" y="2954209"/>
            <a:ext cx="1679575" cy="719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000" b="1">
                <a:solidFill>
                  <a:srgbClr val="FACCBE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A8E7CA68-A493-7DD3-91DC-7B92C4BE2A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37001" y="3917448"/>
            <a:ext cx="2628900" cy="874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31CBF19-A3A7-FDB5-60A0-E44C2C3033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15353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715E1F0F-705C-C06D-FA8B-3A5CCF6B44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82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14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21457-5118-4CA8-B840-D819D626A3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800" y="1435100"/>
            <a:ext cx="7861300" cy="368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4000">
                <a:solidFill>
                  <a:srgbClr val="F47C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sz="3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Main presentation title</a:t>
            </a:r>
          </a:p>
          <a:p>
            <a:pPr lvl="1"/>
            <a:r>
              <a:rPr lang="en-US"/>
              <a:t>Presentation subtitle</a:t>
            </a:r>
          </a:p>
          <a:p>
            <a:pPr lvl="1"/>
            <a:endParaRPr lang="en-US"/>
          </a:p>
          <a:p>
            <a:pPr lvl="2"/>
            <a:r>
              <a:rPr lang="en-US"/>
              <a:t>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4FCF9C-8127-6B75-383D-CAD4C063D0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3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2FF8AA-F5D9-4CFD-9114-CE3BAE537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5036" y="857060"/>
            <a:ext cx="4201923" cy="19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B5365E-22C6-4C6C-9D41-3886DF6AF2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63040" y="290751"/>
            <a:ext cx="4534097" cy="1914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58CFBB-2D86-43E7-8CC0-915F3FD486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9453" y="3173836"/>
            <a:ext cx="4196673" cy="2115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6C2B2-F1CF-4A7C-8CB4-9832B2280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509"/>
          <a:stretch/>
        </p:blipFill>
        <p:spPr>
          <a:xfrm>
            <a:off x="7205041" y="2726970"/>
            <a:ext cx="4138508" cy="195137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C7D4ED4-E2D0-42BC-B8C0-009EC2E3F5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6116" y="1663654"/>
            <a:ext cx="3179762" cy="817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levels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4F5C52B-A647-445C-A71B-33AA432656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0450" y="796154"/>
            <a:ext cx="3235325" cy="903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F47C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22DFBEB-D261-4889-9BA1-04A32BF0F6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5009" y="4140745"/>
            <a:ext cx="3438525" cy="8262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1CBDC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0BA2B3-179E-4B7B-A361-949BA6AF5D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35864" y="3113451"/>
            <a:ext cx="3235325" cy="822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A98C0-0071-75EE-2A30-8461D59906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3958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A3746B8-0FEC-4D4B-9FD4-696213D8B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2"/>
          <a:stretch/>
        </p:blipFill>
        <p:spPr>
          <a:xfrm>
            <a:off x="0" y="0"/>
            <a:ext cx="12192000" cy="584058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E96BD3-746C-44D4-A4E8-6B7CD34F6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947" y="785004"/>
            <a:ext cx="8315863" cy="4114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360000">
              <a:buFontTx/>
              <a:buBlip>
                <a:blip r:embed="rId3"/>
              </a:buBlip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7023C21-E2D2-92B2-E373-53B4D302BF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4139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A3746B8-0FEC-4D4B-9FD4-696213D8B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2"/>
          <a:stretch/>
        </p:blipFill>
        <p:spPr>
          <a:xfrm>
            <a:off x="0" y="0"/>
            <a:ext cx="12192000" cy="584058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E96BD3-746C-44D4-A4E8-6B7CD34F6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948" y="785004"/>
            <a:ext cx="7069805" cy="4114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360000">
              <a:buFontTx/>
              <a:buBlip>
                <a:blip r:embed="rId3"/>
              </a:buBlip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7023C21-E2D2-92B2-E373-53B4D302BF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5E440-96C1-638D-A3A6-6410814FD98F}"/>
              </a:ext>
            </a:extLst>
          </p:cNvPr>
          <p:cNvGrpSpPr/>
          <p:nvPr userDrawn="1"/>
        </p:nvGrpSpPr>
        <p:grpSpPr>
          <a:xfrm>
            <a:off x="7792409" y="1802921"/>
            <a:ext cx="4431490" cy="4044985"/>
            <a:chOff x="7792409" y="1802921"/>
            <a:chExt cx="4431490" cy="4044985"/>
          </a:xfrm>
        </p:grpSpPr>
        <p:pic>
          <p:nvPicPr>
            <p:cNvPr id="4" name="Picture 3" descr="A person speaking into a microphone&#10;&#10;Description automatically generated with medium confidence">
              <a:extLst>
                <a:ext uri="{FF2B5EF4-FFF2-40B4-BE49-F238E27FC236}">
                  <a16:creationId xmlns:a16="http://schemas.microsoft.com/office/drawing/2014/main" id="{73CE3A4F-627D-17E5-ACB3-9CDEC7B48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47"/>
            <a:stretch/>
          </p:blipFill>
          <p:spPr>
            <a:xfrm>
              <a:off x="7792409" y="2190827"/>
              <a:ext cx="3648702" cy="365707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7ACCD4-34A5-FA83-07B1-0E2F7FE51A2A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270332" y="1802921"/>
              <a:ext cx="1953567" cy="1206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5132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A3746B8-0FEC-4D4B-9FD4-696213D8B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2"/>
          <a:stretch/>
        </p:blipFill>
        <p:spPr>
          <a:xfrm>
            <a:off x="0" y="0"/>
            <a:ext cx="12192000" cy="584058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E96BD3-746C-44D4-A4E8-6B7CD34F6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948" y="785004"/>
            <a:ext cx="7818835" cy="4114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360000">
              <a:buFontTx/>
              <a:buBlip>
                <a:blip r:embed="rId3"/>
              </a:buBlip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7023C21-E2D2-92B2-E373-53B4D302BF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57D842-1B5C-18F8-D870-F3B22AEEA81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70332" y="1802921"/>
            <a:ext cx="1953567" cy="1206093"/>
          </a:xfrm>
          <a:prstGeom prst="rect">
            <a:avLst/>
          </a:prstGeom>
        </p:spPr>
      </p:pic>
      <p:pic>
        <p:nvPicPr>
          <p:cNvPr id="11" name="Picture 10" descr="A group of people talking&#10;&#10;Description automatically generated with low confidence">
            <a:extLst>
              <a:ext uri="{FF2B5EF4-FFF2-40B4-BE49-F238E27FC236}">
                <a16:creationId xmlns:a16="http://schemas.microsoft.com/office/drawing/2014/main" id="{CF34049A-1B9A-16F1-7588-FF27EB1D7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2"/>
          <a:stretch/>
        </p:blipFill>
        <p:spPr>
          <a:xfrm>
            <a:off x="8665535" y="3082676"/>
            <a:ext cx="2775577" cy="277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0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CB550F-46EC-46CF-82E4-F3C976E10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3"/>
          <a:stretch/>
        </p:blipFill>
        <p:spPr>
          <a:xfrm>
            <a:off x="0" y="-673"/>
            <a:ext cx="12190808" cy="582826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B364FD-4797-4E31-B0C9-35D9F9BA4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8189" y="750498"/>
            <a:ext cx="8031191" cy="4494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360000">
              <a:buFontTx/>
              <a:buBlip>
                <a:blip r:embed="rId3"/>
              </a:buBlip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3CF7856-D9E6-F0D0-296C-62EE6FDAB2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1173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CB550F-46EC-46CF-82E4-F3C976E10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3"/>
          <a:stretch/>
        </p:blipFill>
        <p:spPr>
          <a:xfrm>
            <a:off x="0" y="-673"/>
            <a:ext cx="12190808" cy="582826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B364FD-4797-4E31-B0C9-35D9F9BA4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8189" y="750498"/>
            <a:ext cx="8031191" cy="4494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360000">
              <a:buFontTx/>
              <a:buBlip>
                <a:blip r:embed="rId3"/>
              </a:buBlip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3CF7856-D9E6-F0D0-296C-62EE6FDAB2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EF9FEC3-28C9-564D-C650-0D317B518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7"/>
          <a:stretch/>
        </p:blipFill>
        <p:spPr>
          <a:xfrm>
            <a:off x="9268921" y="3049"/>
            <a:ext cx="2735238" cy="27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3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B364FD-4797-4E31-B0C9-35D9F9BA4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8189" y="750498"/>
            <a:ext cx="8031191" cy="4494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360000">
              <a:buFontTx/>
              <a:buBlip>
                <a:blip r:embed="rId2"/>
              </a:buBlip>
              <a:defRPr sz="3000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8A5D69E-4BD1-A98E-DE1A-4D76EEE60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4159" y="6089751"/>
            <a:ext cx="6040007" cy="477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7308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2B873EF-1EE1-45F9-AD37-8A47A7D02A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64AF89-A2EE-4A9B-834D-6C8669D42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6"/>
            <a:ext cx="12192000" cy="10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0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2" r:id="rId3"/>
    <p:sldLayoutId id="2147483683" r:id="rId4"/>
    <p:sldLayoutId id="2147483652" r:id="rId5"/>
    <p:sldLayoutId id="2147483681" r:id="rId6"/>
    <p:sldLayoutId id="2147483678" r:id="rId7"/>
    <p:sldLayoutId id="2147483651" r:id="rId8"/>
    <p:sldLayoutId id="2147483679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0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CB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947D678-D60B-4507-9DFD-D68D3ECF8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7312A9-890A-43DA-8FF1-E78CB2EA08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1024"/>
            <a:ext cx="12192000" cy="1010624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7613D7ED-C22B-48CB-BDAF-2AB9ECED9B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" y="5861024"/>
            <a:ext cx="12192000" cy="10106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BF3B07-1236-40EE-B665-A803C3410F8B}"/>
              </a:ext>
            </a:extLst>
          </p:cNvPr>
          <p:cNvSpPr txBox="1"/>
          <p:nvPr userDrawn="1"/>
        </p:nvSpPr>
        <p:spPr>
          <a:xfrm>
            <a:off x="1132944" y="1637851"/>
            <a:ext cx="69194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610C53-E4B3-4CD8-8336-75EFEE2991FB}"/>
              </a:ext>
            </a:extLst>
          </p:cNvPr>
          <p:cNvSpPr txBox="1"/>
          <p:nvPr userDrawn="1"/>
        </p:nvSpPr>
        <p:spPr>
          <a:xfrm>
            <a:off x="1132944" y="3859743"/>
            <a:ext cx="5088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>
                <a:solidFill>
                  <a:srgbClr val="5427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journey with us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C2B072-E884-44E1-A79B-FC0956D078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61858" y="4477936"/>
            <a:ext cx="4597788" cy="4416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35B8D1-807C-4DE0-BBEC-93338E1C3D1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185922" y="4983754"/>
            <a:ext cx="4597788" cy="449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89C583-BAAA-4899-A2BC-92C07A7A0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21364" b="1082"/>
          <a:stretch/>
        </p:blipFill>
        <p:spPr>
          <a:xfrm>
            <a:off x="450760" y="5838751"/>
            <a:ext cx="873188" cy="10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1">
            <a:extLst>
              <a:ext uri="{FF2B5EF4-FFF2-40B4-BE49-F238E27FC236}">
                <a16:creationId xmlns:a16="http://schemas.microsoft.com/office/drawing/2014/main" id="{D9EE8754-AB98-F2A2-5242-46BE5A0933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5CED5-A968-9206-2DDE-E1FBDF94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7C5995-0465-A030-5053-2D5043932B53}"/>
              </a:ext>
            </a:extLst>
          </p:cNvPr>
          <p:cNvSpPr txBox="1"/>
          <p:nvPr/>
        </p:nvSpPr>
        <p:spPr>
          <a:xfrm>
            <a:off x="1391637" y="3335248"/>
            <a:ext cx="8972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Class Display Projects</a:t>
            </a:r>
          </a:p>
        </p:txBody>
      </p:sp>
    </p:spTree>
    <p:extLst>
      <p:ext uri="{BB962C8B-B14F-4D97-AF65-F5344CB8AC3E}">
        <p14:creationId xmlns:p14="http://schemas.microsoft.com/office/powerpoint/2010/main" val="307844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21350-264E-C0CB-CA2E-F50BC4109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E02554-BA46-578E-FEF6-3BAA92699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426" y="794837"/>
            <a:ext cx="7602840" cy="4114021"/>
          </a:xfrm>
        </p:spPr>
        <p:txBody>
          <a:bodyPr/>
          <a:lstStyle/>
          <a:p>
            <a:r>
              <a:rPr lang="en-GB" sz="2400" b="0" dirty="0"/>
              <a:t>You may have some lesson time while your class representatives hone their presentation for the School Final.</a:t>
            </a:r>
          </a:p>
          <a:p>
            <a:endParaRPr lang="en-GB" sz="2400" b="0" dirty="0"/>
          </a:p>
          <a:p>
            <a:r>
              <a:rPr lang="en-GB" sz="2400" b="0" dirty="0"/>
              <a:t>Here are two fantastic class activities which students can do to add value to the presentation and make the Final a special event.</a:t>
            </a:r>
          </a:p>
          <a:p>
            <a:pPr marL="514350" indent="-514350">
              <a:buAutoNum type="arabicPeriod"/>
            </a:pPr>
            <a:endParaRPr lang="en-GB" sz="2400" b="0" dirty="0"/>
          </a:p>
          <a:p>
            <a:pPr marL="514350" indent="-514350">
              <a:buAutoNum type="arabicPeriod"/>
            </a:pPr>
            <a:r>
              <a:rPr lang="en-GB" sz="2400" dirty="0">
                <a:solidFill>
                  <a:srgbClr val="2BB9CD"/>
                </a:solidFill>
              </a:rPr>
              <a:t>Class Display Board</a:t>
            </a:r>
          </a:p>
          <a:p>
            <a:pPr marL="457200" indent="-457200">
              <a:buAutoNum type="arabicPeriod"/>
            </a:pPr>
            <a:endParaRPr lang="en-GB" sz="1600" b="0" dirty="0"/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F47C58"/>
                </a:solidFill>
              </a:rPr>
              <a:t>School Final Bunting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018FC-5353-5E92-59F2-82351324C8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Class Display Projects</a:t>
            </a:r>
          </a:p>
        </p:txBody>
      </p:sp>
    </p:spTree>
    <p:extLst>
      <p:ext uri="{BB962C8B-B14F-4D97-AF65-F5344CB8AC3E}">
        <p14:creationId xmlns:p14="http://schemas.microsoft.com/office/powerpoint/2010/main" val="231217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A93F74-A420-988F-54F8-A2D3519C81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393" y="512629"/>
            <a:ext cx="8954219" cy="4114021"/>
          </a:xfrm>
        </p:spPr>
        <p:txBody>
          <a:bodyPr/>
          <a:lstStyle/>
          <a:p>
            <a:r>
              <a:rPr lang="en-GB" dirty="0">
                <a:solidFill>
                  <a:srgbClr val="2BB9CD"/>
                </a:solidFill>
              </a:rPr>
              <a:t>Task:</a:t>
            </a:r>
          </a:p>
          <a:p>
            <a:r>
              <a:rPr lang="en-GB" sz="2400" b="0" dirty="0"/>
              <a:t>To support your presenting team, create a Class Display Board which can be displayed at the First Give Final.</a:t>
            </a:r>
          </a:p>
          <a:p>
            <a:endParaRPr lang="en-GB" dirty="0"/>
          </a:p>
          <a:p>
            <a:r>
              <a:rPr lang="en-GB" sz="2400" dirty="0"/>
              <a:t>You could include: </a:t>
            </a:r>
          </a:p>
          <a:p>
            <a:pPr marL="285750" indent="-285750">
              <a:buClr>
                <a:srgbClr val="2BB9CD"/>
              </a:buClr>
              <a:buFont typeface="Wingdings" panose="05000000000000000000" pitchFamily="2" charset="2"/>
              <a:buChar char="Ø"/>
            </a:pPr>
            <a:r>
              <a:rPr lang="en-GB" sz="1800" b="0" dirty="0"/>
              <a:t>Charity and school logos</a:t>
            </a:r>
          </a:p>
          <a:p>
            <a:pPr marL="285750" indent="-285750">
              <a:buClr>
                <a:srgbClr val="2BB9CD"/>
              </a:buClr>
              <a:buFont typeface="Wingdings" panose="05000000000000000000" pitchFamily="2" charset="2"/>
              <a:buChar char="Ø"/>
            </a:pPr>
            <a:r>
              <a:rPr lang="en-GB" sz="1800" b="0" dirty="0"/>
              <a:t>Photos of any charity visit/communications</a:t>
            </a:r>
          </a:p>
          <a:p>
            <a:pPr marL="285750" indent="-285750">
              <a:buClr>
                <a:srgbClr val="2BB9CD"/>
              </a:buClr>
              <a:buFont typeface="Wingdings" panose="05000000000000000000" pitchFamily="2" charset="2"/>
              <a:buChar char="Ø"/>
            </a:pPr>
            <a:r>
              <a:rPr lang="en-GB" sz="1800" b="0" dirty="0"/>
              <a:t>Statistics or facts about your social issue – don’t forget your ‘why’!</a:t>
            </a:r>
          </a:p>
          <a:p>
            <a:pPr marL="285750" indent="-285750">
              <a:buClr>
                <a:srgbClr val="2BB9CD"/>
              </a:buClr>
              <a:buFont typeface="Wingdings" panose="05000000000000000000" pitchFamily="2" charset="2"/>
              <a:buChar char="Ø"/>
            </a:pPr>
            <a:r>
              <a:rPr lang="en-GB" sz="1800" b="0" dirty="0"/>
              <a:t>Testimonial or case study quotes</a:t>
            </a:r>
          </a:p>
          <a:p>
            <a:pPr marL="285750" indent="-285750">
              <a:buClr>
                <a:srgbClr val="2BB9CD"/>
              </a:buClr>
              <a:buFont typeface="Wingdings" panose="05000000000000000000" pitchFamily="2" charset="2"/>
              <a:buChar char="Ø"/>
            </a:pPr>
            <a:r>
              <a:rPr lang="en-GB" sz="1800" b="0" dirty="0"/>
              <a:t>Quizzes or interactive elements</a:t>
            </a:r>
          </a:p>
          <a:p>
            <a:pPr marL="285750" indent="-285750">
              <a:buClr>
                <a:srgbClr val="2BB9CD"/>
              </a:buClr>
              <a:buFont typeface="Wingdings" panose="05000000000000000000" pitchFamily="2" charset="2"/>
              <a:buChar char="Ø"/>
            </a:pPr>
            <a:r>
              <a:rPr lang="en-GB" sz="1800" b="0" dirty="0"/>
              <a:t>Photos and outlines of your social action activities</a:t>
            </a:r>
          </a:p>
          <a:p>
            <a:pPr marL="285750" indent="-285750">
              <a:buClr>
                <a:srgbClr val="2BB9CD"/>
              </a:buClr>
              <a:buFont typeface="Wingdings" panose="05000000000000000000" pitchFamily="2" charset="2"/>
              <a:buChar char="Ø"/>
            </a:pPr>
            <a:r>
              <a:rPr lang="en-GB" sz="1800" b="0" dirty="0"/>
              <a:t>Amount of money raised through social action, or other evaluation measurements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FC912-AA60-FB3A-F951-3B7002B30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Class Display Board</a:t>
            </a:r>
          </a:p>
        </p:txBody>
      </p:sp>
    </p:spTree>
    <p:extLst>
      <p:ext uri="{BB962C8B-B14F-4D97-AF65-F5344CB8AC3E}">
        <p14:creationId xmlns:p14="http://schemas.microsoft.com/office/powerpoint/2010/main" val="339546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850549-DDF2-4BE0-AC8F-7CA68D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Examples</a:t>
            </a:r>
          </a:p>
        </p:txBody>
      </p:sp>
      <p:pic>
        <p:nvPicPr>
          <p:cNvPr id="12" name="Picture 11" descr="A table with paper cups and papers&#10;&#10;AI-generated content may be incorrect.">
            <a:extLst>
              <a:ext uri="{FF2B5EF4-FFF2-40B4-BE49-F238E27FC236}">
                <a16:creationId xmlns:a16="http://schemas.microsoft.com/office/drawing/2014/main" id="{8D6080B4-5D03-8F69-74E5-F2257610B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6" y="818940"/>
            <a:ext cx="5444949" cy="4099727"/>
          </a:xfrm>
          <a:prstGeom prst="rect">
            <a:avLst/>
          </a:prstGeom>
        </p:spPr>
      </p:pic>
      <p:pic>
        <p:nvPicPr>
          <p:cNvPr id="14" name="Picture 13" descr="A display of yellow and blue balloons&#10;&#10;AI-generated content may be incorrect.">
            <a:extLst>
              <a:ext uri="{FF2B5EF4-FFF2-40B4-BE49-F238E27FC236}">
                <a16:creationId xmlns:a16="http://schemas.microsoft.com/office/drawing/2014/main" id="{3576A2A7-7265-6649-6223-0677890EB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04" y="818940"/>
            <a:ext cx="5444950" cy="40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00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D6EB8-9D17-B6C3-CEEC-D36E546AA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F28AD5-2A45-4C7A-8508-B805A2CA6D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Examples</a:t>
            </a:r>
          </a:p>
        </p:txBody>
      </p:sp>
      <p:pic>
        <p:nvPicPr>
          <p:cNvPr id="4" name="Picture 3" descr="A board with papers and notes on it&#10;&#10;AI-generated content may be incorrect.">
            <a:extLst>
              <a:ext uri="{FF2B5EF4-FFF2-40B4-BE49-F238E27FC236}">
                <a16:creationId xmlns:a16="http://schemas.microsoft.com/office/drawing/2014/main" id="{453F0888-B369-4253-6695-A2A32FD66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5" y="818939"/>
            <a:ext cx="5451625" cy="4104754"/>
          </a:xfrm>
          <a:prstGeom prst="rect">
            <a:avLst/>
          </a:prstGeom>
        </p:spPr>
      </p:pic>
      <p:pic>
        <p:nvPicPr>
          <p:cNvPr id="6" name="Picture 5" descr="A table with balloons and a bucket of confetti&#10;&#10;AI-generated content may be incorrect.">
            <a:extLst>
              <a:ext uri="{FF2B5EF4-FFF2-40B4-BE49-F238E27FC236}">
                <a16:creationId xmlns:a16="http://schemas.microsoft.com/office/drawing/2014/main" id="{2D3848E2-FB34-685A-59C1-6A89E01ED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768" y="818939"/>
            <a:ext cx="5451627" cy="41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3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5F760D-7F95-4493-EF85-D42F309013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Examples</a:t>
            </a:r>
          </a:p>
        </p:txBody>
      </p:sp>
      <p:pic>
        <p:nvPicPr>
          <p:cNvPr id="4" name="Picture 3" descr="A person walking in front of a large screen&#10;&#10;AI-generated content may be incorrect.">
            <a:extLst>
              <a:ext uri="{FF2B5EF4-FFF2-40B4-BE49-F238E27FC236}">
                <a16:creationId xmlns:a16="http://schemas.microsoft.com/office/drawing/2014/main" id="{76FBF474-22D9-D44C-759E-65711FF10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07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30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7B97-2007-1278-E6CA-4B8E8351B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8E8AF2-5DDF-F18E-3A00-15D9B14AC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394" y="512629"/>
            <a:ext cx="8635960" cy="4114021"/>
          </a:xfrm>
        </p:spPr>
        <p:txBody>
          <a:bodyPr/>
          <a:lstStyle/>
          <a:p>
            <a:r>
              <a:rPr lang="en-GB" dirty="0">
                <a:solidFill>
                  <a:srgbClr val="F47C58"/>
                </a:solidFill>
              </a:rPr>
              <a:t>Task:</a:t>
            </a:r>
          </a:p>
          <a:p>
            <a:r>
              <a:rPr lang="en-GB" sz="2400" b="0" dirty="0"/>
              <a:t>Decorate your First Give Final venue by creating themed bunting </a:t>
            </a:r>
            <a:r>
              <a:rPr lang="en-GB" sz="2400" b="0" i="1" dirty="0"/>
              <a:t>(this could be done across all classes!)</a:t>
            </a:r>
          </a:p>
          <a:p>
            <a:endParaRPr lang="en-GB" sz="1600" dirty="0"/>
          </a:p>
          <a:p>
            <a:r>
              <a:rPr lang="en-GB" sz="2400" dirty="0"/>
              <a:t>You could include: </a:t>
            </a:r>
          </a:p>
          <a:p>
            <a:pPr marL="285750" indent="-285750">
              <a:buClr>
                <a:srgbClr val="F47C58"/>
              </a:buClr>
              <a:buFont typeface="Wingdings" panose="05000000000000000000" pitchFamily="2" charset="2"/>
              <a:buChar char="Ø"/>
            </a:pPr>
            <a:r>
              <a:rPr lang="en-GB" sz="1800" b="0" dirty="0"/>
              <a:t>Charity logo</a:t>
            </a:r>
          </a:p>
          <a:p>
            <a:pPr marL="285750" indent="-285750">
              <a:buClr>
                <a:srgbClr val="F47C58"/>
              </a:buClr>
              <a:buFont typeface="Wingdings" panose="05000000000000000000" pitchFamily="2" charset="2"/>
              <a:buChar char="Ø"/>
            </a:pPr>
            <a:r>
              <a:rPr lang="en-GB" sz="1800" b="0" dirty="0"/>
              <a:t>Notable statistics – either about your social issue, or your charity’s impact</a:t>
            </a:r>
          </a:p>
          <a:p>
            <a:pPr marL="285750" indent="-285750">
              <a:buClr>
                <a:srgbClr val="F47C58"/>
              </a:buClr>
              <a:buFont typeface="Wingdings" panose="05000000000000000000" pitchFamily="2" charset="2"/>
              <a:buChar char="Ø"/>
            </a:pPr>
            <a:r>
              <a:rPr lang="en-GB" sz="1800" b="0" dirty="0"/>
              <a:t>Amount of money raised, or other evaluation measurements</a:t>
            </a:r>
          </a:p>
          <a:p>
            <a:pPr>
              <a:buClr>
                <a:srgbClr val="F47C58"/>
              </a:buClr>
            </a:pPr>
            <a:endParaRPr lang="en-GB" sz="1600" dirty="0"/>
          </a:p>
          <a:p>
            <a:pPr>
              <a:buClr>
                <a:srgbClr val="F47C58"/>
              </a:buClr>
            </a:pPr>
            <a:r>
              <a:rPr lang="en-GB" sz="2400" dirty="0"/>
              <a:t>Top tips:</a:t>
            </a:r>
          </a:p>
          <a:p>
            <a:pPr marL="285750" indent="-285750">
              <a:buClr>
                <a:srgbClr val="F47C58"/>
              </a:buClr>
              <a:buFont typeface="Wingdings" panose="05000000000000000000" pitchFamily="2" charset="2"/>
              <a:buChar char="Ø"/>
            </a:pPr>
            <a:r>
              <a:rPr lang="en-GB" sz="1800" b="0" dirty="0"/>
              <a:t>Use charity colours to stay on brand</a:t>
            </a:r>
          </a:p>
          <a:p>
            <a:pPr marL="285750" indent="-285750">
              <a:buClr>
                <a:srgbClr val="F47C58"/>
              </a:buClr>
              <a:buFont typeface="Wingdings" panose="05000000000000000000" pitchFamily="2" charset="2"/>
              <a:buChar char="Ø"/>
            </a:pPr>
            <a:r>
              <a:rPr lang="en-GB" sz="1800" b="0" dirty="0"/>
              <a:t>Think creatively – how else could you make the bunting stand out?</a:t>
            </a:r>
          </a:p>
          <a:p>
            <a:pPr>
              <a:buClr>
                <a:srgbClr val="F47C58"/>
              </a:buClr>
            </a:pPr>
            <a:endParaRPr lang="en-GB" sz="18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3B339-7FC6-93FA-F00B-60D89D36F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School Final Bunting</a:t>
            </a:r>
          </a:p>
        </p:txBody>
      </p:sp>
    </p:spTree>
    <p:extLst>
      <p:ext uri="{BB962C8B-B14F-4D97-AF65-F5344CB8AC3E}">
        <p14:creationId xmlns:p14="http://schemas.microsoft.com/office/powerpoint/2010/main" val="2163862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B5A19-1598-8DE7-FB32-B71CFEC73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613EBE-3051-6004-05C5-716BD38C65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Examples</a:t>
            </a:r>
          </a:p>
        </p:txBody>
      </p:sp>
      <p:pic>
        <p:nvPicPr>
          <p:cNvPr id="5" name="Picture 4" descr="A group of paper signs&#10;&#10;AI-generated content may be incorrect.">
            <a:extLst>
              <a:ext uri="{FF2B5EF4-FFF2-40B4-BE49-F238E27FC236}">
                <a16:creationId xmlns:a16="http://schemas.microsoft.com/office/drawing/2014/main" id="{96AAE563-8765-3E6E-2207-5D32CD211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54957"/>
            <a:ext cx="5533292" cy="3674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3B245-0799-A74C-DCBC-D6B58A347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812" y="1254958"/>
            <a:ext cx="5329316" cy="36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7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3923A0-76F3-64F1-6F4D-1902365C38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Bunting template suggestions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A625B-0705-E13E-D226-A40F64C96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34" y="105706"/>
            <a:ext cx="4236072" cy="5387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06137F-464A-5420-DBC8-13CED795A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796" y="105706"/>
            <a:ext cx="4359228" cy="53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07767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_07 First Give presentation King Edward VI MAT" id="{7D796721-78A1-4AFA-8CFB-D12F729F9A7B}" vid="{68C43B70-5AE9-4831-8C92-CB45B97478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_07 First Give presentation King Edward VI MAT" id="{7D796721-78A1-4AFA-8CFB-D12F729F9A7B}" vid="{A987AE6A-8E66-4BE6-B956-ABE86291EFA9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_07 First Give presentation King Edward VI MAT" id="{7D796721-78A1-4AFA-8CFB-D12F729F9A7B}" vid="{B02BFAE2-0423-40D6-B67A-498D205627D4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_07 First Give presentation King Edward VI MAT" id="{7D796721-78A1-4AFA-8CFB-D12F729F9A7B}" vid="{E070B941-03F0-451F-8854-BD66B4EB0CB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playOnFHub xmlns="cd53d762-1ef6-4e3a-a9c9-034b0df5b3d4">No</DisplayOnFHub>
    <_Flow_SignoffStatus xmlns="c5b88a89-7724-4260-bf2f-092021e9d459" xsi:nil="true"/>
    <lcf76f155ced4ddcb4097134ff3c332f xmlns="c5b88a89-7724-4260-bf2f-092021e9d459">
      <Terms xmlns="http://schemas.microsoft.com/office/infopath/2007/PartnerControls"/>
    </lcf76f155ced4ddcb4097134ff3c332f>
    <TaxCatchAll xmlns="cd53d762-1ef6-4e3a-a9c9-034b0df5b3d4" xsi:nil="true"/>
    <SharedWithUsers xmlns="cd53d762-1ef6-4e3a-a9c9-034b0df5b3d4">
      <UserInfo>
        <DisplayName>Louisa M. Searle</DisplayName>
        <AccountId>13</AccountId>
        <AccountType/>
      </UserInfo>
      <UserInfo>
        <DisplayName>Isaac Jones</DisplayName>
        <AccountId>7</AccountId>
        <AccountType/>
      </UserInfo>
      <UserInfo>
        <DisplayName>Georgia Bennett</DisplayName>
        <AccountId>17</AccountId>
        <AccountType/>
      </UserInfo>
      <UserInfo>
        <DisplayName>Amal Ahmed</DisplayName>
        <AccountId>7597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AF020D7BD07041A99ECB0738E5219C" ma:contentTypeVersion="20" ma:contentTypeDescription="Create a new document." ma:contentTypeScope="" ma:versionID="a7f3a86d639c2689bbadc93b98247b43">
  <xsd:schema xmlns:xsd="http://www.w3.org/2001/XMLSchema" xmlns:xs="http://www.w3.org/2001/XMLSchema" xmlns:p="http://schemas.microsoft.com/office/2006/metadata/properties" xmlns:ns2="c5b88a89-7724-4260-bf2f-092021e9d459" xmlns:ns3="cd53d762-1ef6-4e3a-a9c9-034b0df5b3d4" targetNamespace="http://schemas.microsoft.com/office/2006/metadata/properties" ma:root="true" ma:fieldsID="e0885be43af522653ecfc892119d879e" ns2:_="" ns3:_="">
    <xsd:import namespace="c5b88a89-7724-4260-bf2f-092021e9d459"/>
    <xsd:import namespace="cd53d762-1ef6-4e3a-a9c9-034b0df5b3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DisplayOnFHub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b88a89-7724-4260-bf2f-092021e9d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038e487-d88c-4823-893f-4c2e20c444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53d762-1ef6-4e3a-a9c9-034b0df5b3d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DisplayOnFHub" ma:index="21" nillable="true" ma:displayName="DisplayOnFHub" ma:default="No" ma:description="Does this folder appear on the Facilitator Hub" ma:format="Dropdown" ma:internalName="DisplayOnFHub">
      <xsd:simpleType>
        <xsd:restriction base="dms:Choice">
          <xsd:enumeration value="Yes"/>
          <xsd:enumeration value="No"/>
        </xsd:restriction>
      </xsd:simpleType>
    </xsd:element>
    <xsd:element name="TaxCatchAll" ma:index="24" nillable="true" ma:displayName="Taxonomy Catch All Column" ma:hidden="true" ma:list="{0d3ab53b-af9c-415f-b7fe-a831bb15c725}" ma:internalName="TaxCatchAll" ma:showField="CatchAllData" ma:web="cd53d762-1ef6-4e3a-a9c9-034b0df5b3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E4CDB7-2C0D-4F9D-BA8A-955EEAD7D8A1}">
  <ds:schemaRefs>
    <ds:schemaRef ds:uri="c5b88a89-7724-4260-bf2f-092021e9d459"/>
    <ds:schemaRef ds:uri="cd53d762-1ef6-4e3a-a9c9-034b0df5b3d4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0774640-B91E-467E-9836-CEBA733A4376}">
  <ds:schemaRefs>
    <ds:schemaRef ds:uri="c5b88a89-7724-4260-bf2f-092021e9d459"/>
    <ds:schemaRef ds:uri="cd53d762-1ef6-4e3a-a9c9-034b0df5b3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00333EF-CCDF-4C1F-B86D-33315377EE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First Give Template PPT</Template>
  <TotalTime>0</TotalTime>
  <Words>227</Words>
  <Application>Microsoft Office PowerPoint</Application>
  <PresentationFormat>Widescreen</PresentationFormat>
  <Paragraphs>45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Wingdings</vt:lpstr>
      <vt:lpstr>2_Custom Design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Rhiannon Youssef</dc:creator>
  <cp:lastModifiedBy>Michael Anderson</cp:lastModifiedBy>
  <cp:revision>2</cp:revision>
  <dcterms:created xsi:type="dcterms:W3CDTF">2025-08-12T08:38:21Z</dcterms:created>
  <dcterms:modified xsi:type="dcterms:W3CDTF">2025-09-02T14:55:04Z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0x0101002DAF020D7BD07041A99ECB0738E5219C</vt:lpwstr>
  </property>
  <property fmtid="{D5CDD505-2E9C-101B-9397-08002B2CF9AE}" pid="3" name="MediaServiceImageTags">
    <vt:lpwstr/>
  </property>
</Properties>
</file>